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2"/>
    <p:sldId id="324" r:id="rId3"/>
    <p:sldId id="326" r:id="rId4"/>
    <p:sldId id="318" r:id="rId5"/>
    <p:sldId id="327" r:id="rId6"/>
    <p:sldId id="328" r:id="rId7"/>
    <p:sldId id="329" r:id="rId8"/>
    <p:sldId id="330" r:id="rId9"/>
    <p:sldId id="322" r:id="rId10"/>
    <p:sldId id="289" r:id="rId11"/>
    <p:sldId id="331" r:id="rId12"/>
    <p:sldId id="320" r:id="rId13"/>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00CC"/>
    <a:srgbClr val="00FF00"/>
    <a:srgbClr val="FF00FF"/>
    <a:srgbClr val="FF0000"/>
    <a:srgbClr val="FF0066"/>
    <a:srgbClr val="3333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2"/>
    <p:restoredTop sz="94664"/>
  </p:normalViewPr>
  <p:slideViewPr>
    <p:cSldViewPr showGuides="1">
      <p:cViewPr varScale="1">
        <p:scale>
          <a:sx n="73" d="100"/>
          <a:sy n="73" d="100"/>
        </p:scale>
        <p:origin x="12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29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2051"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mn-ea"/>
              <a:cs typeface="Arial" panose="020B0604020202020204"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B3D11B14-5131-4F7A-A75C-77B4D184B76E}" type="slidenum">
              <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rPr>
              <a:t>‹#›</a:t>
            </a:fld>
            <a:endParaRPr kumimoji="0" lang="en-US" altLang="en-US" sz="1200" b="0" i="0" u="none" strike="noStrike" kern="1200" cap="none" spc="0" normalizeH="0" baseline="0" noProof="0" smtClean="0">
              <a:ln>
                <a:noFill/>
              </a:ln>
              <a:solidFill>
                <a:srgbClr val="898989"/>
              </a:solidFill>
              <a:effectLst/>
              <a:uLnTx/>
              <a:uFillTx/>
              <a:latin typeface="Times New Roman" panose="02020603050405020304" pitchFamily="18"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9" descr="happy"/>
          <p:cNvPicPr>
            <a:picLocks noChangeAspect="1"/>
          </p:cNvPicPr>
          <p:nvPr/>
        </p:nvPicPr>
        <p:blipFill>
          <a:blip r:embed="rId2"/>
          <a:stretch>
            <a:fillRect/>
          </a:stretch>
        </p:blipFill>
        <p:spPr>
          <a:xfrm>
            <a:off x="0" y="0"/>
            <a:ext cx="1066800" cy="6858000"/>
          </a:xfrm>
          <a:prstGeom prst="rect">
            <a:avLst/>
          </a:prstGeom>
          <a:solidFill>
            <a:srgbClr val="9966FF"/>
          </a:solidFill>
          <a:ln w="9525">
            <a:noFill/>
          </a:ln>
        </p:spPr>
      </p:pic>
      <p:sp>
        <p:nvSpPr>
          <p:cNvPr id="4100" name="Text Box 10"/>
          <p:cNvSpPr txBox="1"/>
          <p:nvPr/>
        </p:nvSpPr>
        <p:spPr>
          <a:xfrm>
            <a:off x="609600" y="6248400"/>
            <a:ext cx="7924800" cy="36671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endParaRPr lang="vi-VN" altLang="en-US" sz="1800" dirty="0">
              <a:latin typeface="Tahoma" panose="020B0604030504040204" pitchFamily="34" charset="0"/>
              <a:ea typeface="Arial" panose="020B0604020202020204" pitchFamily="34" charset="0"/>
            </a:endParaRPr>
          </a:p>
        </p:txBody>
      </p:sp>
      <p:pic>
        <p:nvPicPr>
          <p:cNvPr id="4101" name="Picture 12" descr="daisy_button_yellow_hb"/>
          <p:cNvPicPr>
            <a:picLocks noChangeAspect="1"/>
          </p:cNvPicPr>
          <p:nvPr/>
        </p:nvPicPr>
        <p:blipFill>
          <a:blip r:embed="rId3"/>
          <a:stretch>
            <a:fillRect/>
          </a:stretch>
        </p:blipFill>
        <p:spPr>
          <a:xfrm>
            <a:off x="8001000" y="457200"/>
            <a:ext cx="609600" cy="609600"/>
          </a:xfrm>
          <a:prstGeom prst="rect">
            <a:avLst/>
          </a:prstGeom>
          <a:noFill/>
          <a:ln w="9525">
            <a:noFill/>
          </a:ln>
        </p:spPr>
      </p:pic>
      <p:sp>
        <p:nvSpPr>
          <p:cNvPr id="4102" name="Line 13"/>
          <p:cNvSpPr/>
          <p:nvPr/>
        </p:nvSpPr>
        <p:spPr>
          <a:xfrm>
            <a:off x="8610600" y="76200"/>
            <a:ext cx="0" cy="3276600"/>
          </a:xfrm>
          <a:prstGeom prst="line">
            <a:avLst/>
          </a:prstGeom>
          <a:ln w="28575" cap="flat" cmpd="sng">
            <a:solidFill>
              <a:srgbClr val="00FF99"/>
            </a:solidFill>
            <a:prstDash val="solid"/>
            <a:headEnd type="none" w="med" len="med"/>
            <a:tailEnd type="none" w="med" len="med"/>
          </a:ln>
        </p:spPr>
      </p:sp>
      <p:sp>
        <p:nvSpPr>
          <p:cNvPr id="4103" name="Line 14"/>
          <p:cNvSpPr/>
          <p:nvPr/>
        </p:nvSpPr>
        <p:spPr>
          <a:xfrm>
            <a:off x="4495800" y="457200"/>
            <a:ext cx="4495800" cy="0"/>
          </a:xfrm>
          <a:prstGeom prst="line">
            <a:avLst/>
          </a:prstGeom>
          <a:ln w="28575" cap="flat" cmpd="sng">
            <a:solidFill>
              <a:srgbClr val="00FF99"/>
            </a:solidFill>
            <a:prstDash val="solid"/>
            <a:headEnd type="none" w="med" len="med"/>
            <a:tailEnd type="none" w="med" len="med"/>
          </a:ln>
        </p:spPr>
      </p:sp>
      <p:pic>
        <p:nvPicPr>
          <p:cNvPr id="4104" name="Picture 15" descr="daisy_button_red_hb"/>
          <p:cNvPicPr>
            <a:picLocks noChangeAspect="1"/>
          </p:cNvPicPr>
          <p:nvPr/>
        </p:nvPicPr>
        <p:blipFill>
          <a:blip r:embed="rId4"/>
          <a:stretch>
            <a:fillRect/>
          </a:stretch>
        </p:blipFill>
        <p:spPr>
          <a:xfrm>
            <a:off x="8001000" y="4800600"/>
            <a:ext cx="838200" cy="838200"/>
          </a:xfrm>
          <a:prstGeom prst="rect">
            <a:avLst/>
          </a:prstGeom>
          <a:noFill/>
          <a:ln w="9525">
            <a:noFill/>
          </a:ln>
        </p:spPr>
      </p:pic>
      <p:sp>
        <p:nvSpPr>
          <p:cNvPr id="4105" name="Line 16"/>
          <p:cNvSpPr/>
          <p:nvPr/>
        </p:nvSpPr>
        <p:spPr>
          <a:xfrm>
            <a:off x="8686800" y="304800"/>
            <a:ext cx="0" cy="4419600"/>
          </a:xfrm>
          <a:prstGeom prst="line">
            <a:avLst/>
          </a:prstGeom>
          <a:ln w="38100" cap="flat" cmpd="sng">
            <a:solidFill>
              <a:srgbClr val="00FF99"/>
            </a:solidFill>
            <a:prstDash val="solid"/>
            <a:headEnd type="none" w="med" len="med"/>
            <a:tailEnd type="none" w="med" len="med"/>
          </a:ln>
        </p:spPr>
      </p:sp>
      <p:sp>
        <p:nvSpPr>
          <p:cNvPr id="4106" name="TextBox 1"/>
          <p:cNvSpPr txBox="1"/>
          <p:nvPr/>
        </p:nvSpPr>
        <p:spPr>
          <a:xfrm>
            <a:off x="1752600" y="609600"/>
            <a:ext cx="5486400" cy="954107"/>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en-US" sz="2800" i="1" u="sng" dirty="0">
                <a:latin typeface="Times New Roman" panose="02020603050405020304" pitchFamily="18" charset="0"/>
                <a:cs typeface="Arial" panose="020B0604020202020204" pitchFamily="34" charset="0"/>
              </a:rPr>
              <a:t>Tiếng Việt</a:t>
            </a:r>
          </a:p>
          <a:p>
            <a:pPr marL="0" lvl="0" indent="0" algn="ctr">
              <a:spcBef>
                <a:spcPct val="0"/>
              </a:spcBef>
              <a:buFontTx/>
              <a:buNone/>
            </a:pPr>
            <a:r>
              <a:rPr lang="en-US" altLang="en-US" sz="2800" dirty="0">
                <a:latin typeface="Times New Roman" panose="02020603050405020304" pitchFamily="18" charset="0"/>
                <a:cs typeface="Arial" panose="020B0604020202020204" pitchFamily="34" charset="0"/>
              </a:rPr>
              <a:t> Ôn tập cuối học kì 2 tiết 1,2</a:t>
            </a:r>
            <a:endParaRPr lang="en-US" altLang="en-US" sz="2800" dirty="0">
              <a:latin typeface="Times New Roman" panose="02020603050405020304" pitchFamily="18" charset="0"/>
              <a:ea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1"/>
          <p:cNvSpPr txBox="1"/>
          <p:nvPr/>
        </p:nvSpPr>
        <p:spPr>
          <a:xfrm>
            <a:off x="838200" y="5943600"/>
            <a:ext cx="2286000" cy="36671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endParaRPr lang="vi-VN" altLang="en-US" sz="1800" dirty="0">
              <a:latin typeface="Times New Roman" panose="02020603050405020304" pitchFamily="18" charset="0"/>
              <a:ea typeface="Arial" panose="020B0604020202020204" pitchFamily="34" charset="0"/>
            </a:endParaRPr>
          </a:p>
        </p:txBody>
      </p:sp>
      <p:sp>
        <p:nvSpPr>
          <p:cNvPr id="12291" name="Text Box 24"/>
          <p:cNvSpPr txBox="1"/>
          <p:nvPr/>
        </p:nvSpPr>
        <p:spPr>
          <a:xfrm>
            <a:off x="2590800" y="5638800"/>
            <a:ext cx="3581400" cy="36671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endParaRPr lang="vi-VN" altLang="en-US" sz="1800" dirty="0">
              <a:latin typeface="Times New Roman" panose="02020603050405020304" pitchFamily="18" charset="0"/>
              <a:ea typeface="Arial" panose="020B0604020202020204" pitchFamily="34" charset="0"/>
            </a:endParaRPr>
          </a:p>
        </p:txBody>
      </p:sp>
      <p:sp>
        <p:nvSpPr>
          <p:cNvPr id="12292" name="Line 33"/>
          <p:cNvSpPr/>
          <p:nvPr/>
        </p:nvSpPr>
        <p:spPr>
          <a:xfrm>
            <a:off x="7620000" y="0"/>
            <a:ext cx="1752600" cy="0"/>
          </a:xfrm>
          <a:prstGeom prst="line">
            <a:avLst/>
          </a:prstGeom>
          <a:ln w="9525" cap="flat" cmpd="sng">
            <a:solidFill>
              <a:srgbClr val="9933FF"/>
            </a:solidFill>
            <a:prstDash val="solid"/>
            <a:headEnd type="none" w="med" len="med"/>
            <a:tailEnd type="none" w="med" len="med"/>
          </a:ln>
        </p:spPr>
      </p:sp>
      <p:sp>
        <p:nvSpPr>
          <p:cNvPr id="93246" name="Rectangle 62"/>
          <p:cNvSpPr>
            <a:spLocks noChangeArrowheads="1"/>
          </p:cNvSpPr>
          <p:nvPr/>
        </p:nvSpPr>
        <p:spPr bwMode="auto">
          <a:xfrm>
            <a:off x="4953000" y="152400"/>
            <a:ext cx="396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
                <a:schemeClr val="hlink"/>
              </a:buClr>
              <a:buSzPct val="70000"/>
              <a:buFont typeface="Wingdings" panose="05000000000000000000" pitchFamily="2" charset="2"/>
              <a:buNone/>
              <a:defRPr/>
            </a:pPr>
            <a:endParaRPr kumimoji="0" lang="en-US" altLang="en-US" sz="2800" b="0" i="0" u="none" strike="noStrike" kern="1200" cap="none" spc="0" normalizeH="0" baseline="0" noProof="0">
              <a:ln>
                <a:noFill/>
              </a:ln>
              <a:solidFill>
                <a:srgbClr val="FF0066"/>
              </a:solidFill>
              <a:effectLst>
                <a:outerShdw blurRad="38100" dist="38100" dir="2700000" algn="tl">
                  <a:srgbClr val="000000"/>
                </a:outerShdw>
              </a:effectLst>
              <a:uLnTx/>
              <a:uFillTx/>
              <a:latin typeface="Garamond" panose="02020404030301010803" pitchFamily="18" charset="0"/>
              <a:ea typeface="+mn-ea"/>
              <a:cs typeface="Arial" panose="020B0604020202020204" pitchFamily="34" charset="0"/>
            </a:endParaRPr>
          </a:p>
        </p:txBody>
      </p:sp>
      <p:sp>
        <p:nvSpPr>
          <p:cNvPr id="93250" name="Rectangle 66"/>
          <p:cNvSpPr/>
          <p:nvPr/>
        </p:nvSpPr>
        <p:spPr>
          <a:xfrm>
            <a:off x="76200" y="354449"/>
            <a:ext cx="8991600" cy="954107"/>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en-US" sz="2800" b="1" dirty="0" err="1" smtClean="0">
                <a:latin typeface="Times New Roman" panose="02020603050405020304" pitchFamily="18" charset="0"/>
                <a:cs typeface="Arial" panose="020B0604020202020204" pitchFamily="34" charset="0"/>
              </a:rPr>
              <a:t>Bài</a:t>
            </a:r>
            <a:r>
              <a:rPr lang="en-US" altLang="en-US" sz="2800" b="1" dirty="0" smtClean="0">
                <a:latin typeface="Times New Roman" panose="02020603050405020304" pitchFamily="18" charset="0"/>
                <a:cs typeface="Arial" panose="020B0604020202020204" pitchFamily="34" charset="0"/>
              </a:rPr>
              <a:t> </a:t>
            </a:r>
            <a:r>
              <a:rPr lang="en-US" altLang="en-US" sz="2800" b="1" dirty="0" err="1" smtClean="0">
                <a:latin typeface="Times New Roman" panose="02020603050405020304" pitchFamily="18" charset="0"/>
                <a:cs typeface="Arial" panose="020B0604020202020204" pitchFamily="34" charset="0"/>
              </a:rPr>
              <a:t>tập</a:t>
            </a:r>
            <a:r>
              <a:rPr lang="en-US" altLang="en-US" sz="2800" b="1" dirty="0" smtClean="0">
                <a:latin typeface="Times New Roman" panose="02020603050405020304" pitchFamily="18" charset="0"/>
                <a:cs typeface="Arial" panose="020B0604020202020204" pitchFamily="34" charset="0"/>
              </a:rPr>
              <a:t> </a:t>
            </a:r>
            <a:r>
              <a:rPr lang="en-US" altLang="en-US" sz="2800" b="1" dirty="0" smtClean="0">
                <a:latin typeface="Times New Roman" panose="02020603050405020304" pitchFamily="18" charset="0"/>
                <a:cs typeface="Arial" panose="020B0604020202020204" pitchFamily="34" charset="0"/>
              </a:rPr>
              <a:t>3</a:t>
            </a:r>
            <a:r>
              <a:rPr lang="en-US" altLang="en-US" sz="2800" b="1" dirty="0">
                <a:latin typeface="Times New Roman" panose="02020603050405020304" pitchFamily="18" charset="0"/>
                <a:cs typeface="Arial" panose="020B0604020202020204" pitchFamily="34" charset="0"/>
              </a:rPr>
              <a:t>: </a:t>
            </a:r>
            <a:r>
              <a:rPr lang="en-US" altLang="en-US" sz="2800" b="1" u="sng" dirty="0">
                <a:latin typeface="Times New Roman" panose="02020603050405020304" pitchFamily="18" charset="0"/>
                <a:cs typeface="Arial" panose="020B0604020202020204" pitchFamily="34" charset="0"/>
              </a:rPr>
              <a:t>Giải nghĩa </a:t>
            </a:r>
            <a:r>
              <a:rPr lang="en-US" altLang="en-US" sz="2800" b="1" dirty="0">
                <a:latin typeface="Times New Roman" panose="02020603050405020304" pitchFamily="18" charset="0"/>
                <a:cs typeface="Arial" panose="020B0604020202020204" pitchFamily="34" charset="0"/>
              </a:rPr>
              <a:t>một trong số các từ ngữ vừa thống kê ở b</a:t>
            </a:r>
            <a:r>
              <a:rPr lang="en-US" altLang="en-US" sz="2800" b="1" dirty="0">
                <a:latin typeface="Times New Roman" panose="02020603050405020304" pitchFamily="18" charset="0"/>
                <a:ea typeface="Arial" panose="020B0604020202020204" pitchFamily="34" charset="0"/>
              </a:rPr>
              <a:t>à</a:t>
            </a:r>
            <a:r>
              <a:rPr lang="en-US" altLang="en-US" sz="2800" b="1" dirty="0">
                <a:latin typeface="Times New Roman" panose="02020603050405020304" pitchFamily="18" charset="0"/>
                <a:cs typeface="Arial" panose="020B0604020202020204" pitchFamily="34" charset="0"/>
              </a:rPr>
              <a:t>i tập 2</a:t>
            </a:r>
            <a:r>
              <a:rPr lang="en-US" altLang="en-US" sz="2800" b="1" dirty="0" smtClean="0">
                <a:latin typeface="Times New Roman" panose="02020603050405020304" pitchFamily="18" charset="0"/>
                <a:cs typeface="Arial" panose="020B0604020202020204" pitchFamily="34" charset="0"/>
              </a:rPr>
              <a:t>.  </a:t>
            </a:r>
            <a:r>
              <a:rPr lang="en-US" altLang="en-US" sz="2800" b="1" u="sng" dirty="0">
                <a:latin typeface="Times New Roman" panose="02020603050405020304" pitchFamily="18" charset="0"/>
                <a:cs typeface="Arial" panose="020B0604020202020204" pitchFamily="34" charset="0"/>
              </a:rPr>
              <a:t>Đặt câu </a:t>
            </a:r>
            <a:r>
              <a:rPr lang="en-US" altLang="en-US" sz="2800" b="1" dirty="0">
                <a:latin typeface="Times New Roman" panose="02020603050405020304" pitchFamily="18" charset="0"/>
                <a:cs typeface="Arial" panose="020B0604020202020204" pitchFamily="34" charset="0"/>
              </a:rPr>
              <a:t>với từ ngữ ấy:</a:t>
            </a:r>
            <a:endParaRPr lang="en-US" altLang="en-US" sz="2800" b="1" dirty="0">
              <a:latin typeface="Times New Roman" panose="02020603050405020304" pitchFamily="18" charset="0"/>
              <a:ea typeface="Arial" panose="020B0604020202020204" pitchFamily="34" charset="0"/>
            </a:endParaRPr>
          </a:p>
        </p:txBody>
      </p:sp>
      <p:sp>
        <p:nvSpPr>
          <p:cNvPr id="93253" name="Rectangle 69"/>
          <p:cNvSpPr/>
          <p:nvPr/>
        </p:nvSpPr>
        <p:spPr>
          <a:xfrm>
            <a:off x="76200" y="1698606"/>
            <a:ext cx="1708150" cy="523220"/>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dirty="0">
                <a:solidFill>
                  <a:srgbClr val="FF0000"/>
                </a:solidFill>
                <a:latin typeface="Times New Roman" panose="02020603050405020304" pitchFamily="18" charset="0"/>
                <a:cs typeface="Arial" panose="020B0604020202020204" pitchFamily="34" charset="0"/>
              </a:rPr>
              <a:t>La b</a:t>
            </a:r>
            <a:r>
              <a:rPr lang="en-US" altLang="en-US" sz="2800" dirty="0">
                <a:solidFill>
                  <a:srgbClr val="FF0000"/>
                </a:solidFill>
                <a:latin typeface="Times New Roman" panose="02020603050405020304" pitchFamily="18" charset="0"/>
                <a:ea typeface="Arial" panose="020B0604020202020204" pitchFamily="34" charset="0"/>
              </a:rPr>
              <a:t>à</a:t>
            </a:r>
            <a:r>
              <a:rPr lang="en-US" altLang="en-US" sz="2800" dirty="0">
                <a:solidFill>
                  <a:srgbClr val="FF0000"/>
                </a:solidFill>
                <a:latin typeface="Times New Roman" panose="02020603050405020304" pitchFamily="18" charset="0"/>
                <a:cs typeface="Arial" panose="020B0604020202020204" pitchFamily="34" charset="0"/>
              </a:rPr>
              <a:t>n: </a:t>
            </a:r>
            <a:endParaRPr lang="en-US" altLang="en-US" sz="2800" dirty="0">
              <a:solidFill>
                <a:srgbClr val="FF0000"/>
              </a:solidFill>
              <a:latin typeface="Times New Roman" panose="02020603050405020304" pitchFamily="18" charset="0"/>
              <a:ea typeface="Arial" panose="020B0604020202020204" pitchFamily="34" charset="0"/>
            </a:endParaRPr>
          </a:p>
        </p:txBody>
      </p:sp>
      <p:sp>
        <p:nvSpPr>
          <p:cNvPr id="93254" name="Rectangle 70"/>
          <p:cNvSpPr/>
          <p:nvPr/>
        </p:nvSpPr>
        <p:spPr>
          <a:xfrm>
            <a:off x="1447800" y="1520816"/>
            <a:ext cx="6797675" cy="954107"/>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en-US" sz="2800" dirty="0">
                <a:latin typeface="Times New Roman" panose="02020603050405020304" pitchFamily="18" charset="0"/>
                <a:cs typeface="Arial" panose="020B0604020202020204" pitchFamily="34" charset="0"/>
              </a:rPr>
              <a:t>dụng cụ để xác định phương hướng trong không gian.</a:t>
            </a:r>
            <a:endParaRPr lang="en-US" altLang="en-US" sz="2800" dirty="0">
              <a:latin typeface="Times New Roman" panose="02020603050405020304" pitchFamily="18" charset="0"/>
              <a:ea typeface="Arial" panose="020B0604020202020204" pitchFamily="34" charset="0"/>
            </a:endParaRPr>
          </a:p>
        </p:txBody>
      </p:sp>
      <p:sp>
        <p:nvSpPr>
          <p:cNvPr id="93255" name="Rectangle 71"/>
          <p:cNvSpPr/>
          <p:nvPr/>
        </p:nvSpPr>
        <p:spPr>
          <a:xfrm>
            <a:off x="76857" y="2627293"/>
            <a:ext cx="1903549" cy="954107"/>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dirty="0">
                <a:solidFill>
                  <a:srgbClr val="FF0000"/>
                </a:solidFill>
                <a:latin typeface="Times New Roman" panose="02020603050405020304" pitchFamily="18" charset="0"/>
                <a:cs typeface="Arial" panose="020B0604020202020204" pitchFamily="34" charset="0"/>
              </a:rPr>
              <a:t>Hướng dẫn viên: </a:t>
            </a:r>
            <a:endParaRPr lang="en-US" altLang="en-US" sz="2800" dirty="0">
              <a:solidFill>
                <a:srgbClr val="FF0000"/>
              </a:solidFill>
              <a:latin typeface="Times New Roman" panose="02020603050405020304" pitchFamily="18" charset="0"/>
              <a:ea typeface="Arial" panose="020B0604020202020204" pitchFamily="34" charset="0"/>
            </a:endParaRPr>
          </a:p>
        </p:txBody>
      </p:sp>
      <p:sp>
        <p:nvSpPr>
          <p:cNvPr id="93256" name="Rectangle 72"/>
          <p:cNvSpPr/>
          <p:nvPr/>
        </p:nvSpPr>
        <p:spPr>
          <a:xfrm>
            <a:off x="2413000" y="2601110"/>
            <a:ext cx="6502400" cy="954107"/>
          </a:xfrm>
          <a:prstGeom prst="rect">
            <a:avLst/>
          </a:prstGeom>
          <a:noFill/>
          <a:ln w="9525">
            <a:noFill/>
          </a:ln>
        </p:spPr>
        <p:txBody>
          <a:bodyPr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en-US" sz="2800" dirty="0">
                <a:latin typeface="Times New Roman" panose="02020603050405020304" pitchFamily="18" charset="0"/>
                <a:cs typeface="Arial" panose="020B0604020202020204" pitchFamily="34" charset="0"/>
              </a:rPr>
              <a:t>l</a:t>
            </a:r>
            <a:r>
              <a:rPr lang="en-US" altLang="en-US" sz="2800" dirty="0">
                <a:latin typeface="Times New Roman" panose="02020603050405020304" pitchFamily="18" charset="0"/>
                <a:ea typeface="Arial" panose="020B0604020202020204" pitchFamily="34" charset="0"/>
              </a:rPr>
              <a:t>à</a:t>
            </a:r>
            <a:r>
              <a:rPr lang="en-US" altLang="en-US" sz="2800" dirty="0">
                <a:latin typeface="Times New Roman" panose="02020603050405020304" pitchFamily="18" charset="0"/>
                <a:cs typeface="Arial" panose="020B0604020202020204" pitchFamily="34" charset="0"/>
              </a:rPr>
              <a:t> người đưa đường, dẫn lối v</a:t>
            </a:r>
            <a:r>
              <a:rPr lang="en-US" altLang="en-US" sz="2800" dirty="0">
                <a:latin typeface="Times New Roman" panose="02020603050405020304" pitchFamily="18" charset="0"/>
                <a:ea typeface="Arial" panose="020B0604020202020204" pitchFamily="34" charset="0"/>
              </a:rPr>
              <a:t>à</a:t>
            </a:r>
            <a:r>
              <a:rPr lang="en-US" altLang="en-US" sz="2800" dirty="0">
                <a:latin typeface="Times New Roman" panose="02020603050405020304" pitchFamily="18" charset="0"/>
                <a:cs typeface="Arial" panose="020B0604020202020204" pitchFamily="34" charset="0"/>
              </a:rPr>
              <a:t> giới thiệu các nơi đến tham quan, du lịch.</a:t>
            </a:r>
            <a:endParaRPr lang="en-US" altLang="en-US" sz="2800" dirty="0">
              <a:latin typeface="Times New Roman" panose="02020603050405020304" pitchFamily="18" charset="0"/>
              <a:ea typeface="Arial" panose="020B0604020202020204" pitchFamily="34" charset="0"/>
            </a:endParaRPr>
          </a:p>
        </p:txBody>
      </p:sp>
      <p:sp>
        <p:nvSpPr>
          <p:cNvPr id="93257" name="Rectangle 73"/>
          <p:cNvSpPr/>
          <p:nvPr/>
        </p:nvSpPr>
        <p:spPr>
          <a:xfrm>
            <a:off x="0" y="3846632"/>
            <a:ext cx="1809751" cy="954107"/>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dirty="0">
                <a:solidFill>
                  <a:srgbClr val="FF0000"/>
                </a:solidFill>
                <a:latin typeface="Times New Roman" panose="02020603050405020304" pitchFamily="18" charset="0"/>
                <a:cs typeface="Arial" panose="020B0604020202020204" pitchFamily="34" charset="0"/>
              </a:rPr>
              <a:t>Danh nhân: </a:t>
            </a:r>
            <a:endParaRPr lang="en-US" altLang="en-US" sz="2800" dirty="0">
              <a:solidFill>
                <a:srgbClr val="FF0000"/>
              </a:solidFill>
              <a:latin typeface="Times New Roman" panose="02020603050405020304" pitchFamily="18" charset="0"/>
              <a:ea typeface="Arial" panose="020B0604020202020204" pitchFamily="34" charset="0"/>
            </a:endParaRPr>
          </a:p>
        </p:txBody>
      </p:sp>
      <p:sp>
        <p:nvSpPr>
          <p:cNvPr id="93258" name="Rectangle 74"/>
          <p:cNvSpPr/>
          <p:nvPr/>
        </p:nvSpPr>
        <p:spPr>
          <a:xfrm>
            <a:off x="1447800" y="3758496"/>
            <a:ext cx="7467600" cy="1261884"/>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en-US" sz="2800" dirty="0">
                <a:latin typeface="Times New Roman" panose="02020603050405020304" pitchFamily="18" charset="0"/>
                <a:cs typeface="Arial" panose="020B0604020202020204" pitchFamily="34" charset="0"/>
              </a:rPr>
              <a:t>l</a:t>
            </a:r>
            <a:r>
              <a:rPr lang="en-US" altLang="en-US" sz="2800" dirty="0">
                <a:latin typeface="Times New Roman" panose="02020603050405020304" pitchFamily="18" charset="0"/>
                <a:ea typeface="Arial" panose="020B0604020202020204" pitchFamily="34" charset="0"/>
              </a:rPr>
              <a:t>à</a:t>
            </a:r>
            <a:r>
              <a:rPr lang="en-US" altLang="en-US" sz="2400" dirty="0">
                <a:latin typeface="Times New Roman" panose="02020603050405020304" pitchFamily="18" charset="0"/>
                <a:cs typeface="Arial" panose="020B0604020202020204" pitchFamily="34" charset="0"/>
              </a:rPr>
              <a:t> những người t</a:t>
            </a:r>
            <a:r>
              <a:rPr lang="en-US" altLang="en-US" sz="2400" dirty="0">
                <a:latin typeface="Times New Roman" panose="02020603050405020304" pitchFamily="18" charset="0"/>
                <a:ea typeface="Arial" panose="020B0604020202020204" pitchFamily="34" charset="0"/>
              </a:rPr>
              <a:t>à</a:t>
            </a:r>
            <a:r>
              <a:rPr lang="en-US" altLang="en-US" sz="2400" dirty="0">
                <a:latin typeface="Times New Roman" panose="02020603050405020304" pitchFamily="18" charset="0"/>
                <a:cs typeface="Arial" panose="020B0604020202020204" pitchFamily="34" charset="0"/>
              </a:rPr>
              <a:t>i giỏi, nổi tiếng về một mặt hay nhiều mặt trong xã hội,được mọi người khâm phục, ca ngợi, ái mộ.</a:t>
            </a:r>
            <a:endParaRPr lang="en-US" altLang="en-US" sz="2400" dirty="0">
              <a:latin typeface="Times New Roman" panose="02020603050405020304" pitchFamily="18" charset="0"/>
              <a:ea typeface="Arial" panose="020B0604020202020204" pitchFamily="34" charset="0"/>
            </a:endParaRPr>
          </a:p>
        </p:txBody>
      </p:sp>
      <p:sp>
        <p:nvSpPr>
          <p:cNvPr id="93259" name="Rectangle 75"/>
          <p:cNvSpPr/>
          <p:nvPr/>
        </p:nvSpPr>
        <p:spPr>
          <a:xfrm>
            <a:off x="94378" y="5448368"/>
            <a:ext cx="2496422" cy="954107"/>
          </a:xfrm>
          <a:prstGeom prst="rect">
            <a:avLst/>
          </a:prstGeom>
          <a:noFill/>
          <a:ln w="9525">
            <a:noFill/>
          </a:ln>
        </p:spPr>
        <p:txBody>
          <a:bodyPr wrap="squar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dirty="0">
                <a:solidFill>
                  <a:srgbClr val="FF0000"/>
                </a:solidFill>
                <a:latin typeface="Times New Roman" panose="02020603050405020304" pitchFamily="18" charset="0"/>
                <a:cs typeface="Arial" panose="020B0604020202020204" pitchFamily="34" charset="0"/>
              </a:rPr>
              <a:t>Danh lam thắng cảnh: </a:t>
            </a:r>
            <a:endParaRPr lang="en-US" altLang="en-US" sz="2800" dirty="0">
              <a:solidFill>
                <a:srgbClr val="FF0000"/>
              </a:solidFill>
              <a:latin typeface="Times New Roman" panose="02020603050405020304" pitchFamily="18" charset="0"/>
              <a:ea typeface="Arial" panose="020B0604020202020204" pitchFamily="34" charset="0"/>
            </a:endParaRPr>
          </a:p>
        </p:txBody>
      </p:sp>
      <p:sp>
        <p:nvSpPr>
          <p:cNvPr id="93260" name="Rectangle 76"/>
          <p:cNvSpPr/>
          <p:nvPr/>
        </p:nvSpPr>
        <p:spPr>
          <a:xfrm>
            <a:off x="3199535" y="5679609"/>
            <a:ext cx="4249881" cy="523220"/>
          </a:xfrm>
          <a:prstGeom prst="rect">
            <a:avLst/>
          </a:prstGeom>
          <a:noFill/>
          <a:ln w="9525">
            <a:noFill/>
          </a:ln>
        </p:spPr>
        <p:txBody>
          <a:bodyPr wrap="none" anchor="ctr" anchorCtr="0">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en-US" sz="2800" dirty="0">
                <a:latin typeface="Times New Roman" panose="02020603050405020304" pitchFamily="18" charset="0"/>
                <a:cs typeface="Arial" panose="020B0604020202020204" pitchFamily="34" charset="0"/>
              </a:rPr>
              <a:t>l</a:t>
            </a:r>
            <a:r>
              <a:rPr lang="en-US" altLang="en-US" sz="2800" dirty="0">
                <a:latin typeface="Times New Roman" panose="02020603050405020304" pitchFamily="18" charset="0"/>
                <a:ea typeface="Arial" panose="020B0604020202020204" pitchFamily="34" charset="0"/>
              </a:rPr>
              <a:t>à</a:t>
            </a:r>
            <a:r>
              <a:rPr lang="en-US" altLang="en-US" sz="2400" dirty="0">
                <a:latin typeface="Times New Roman" panose="02020603050405020304" pitchFamily="18" charset="0"/>
                <a:cs typeface="Arial" panose="020B0604020202020204" pitchFamily="34" charset="0"/>
              </a:rPr>
              <a:t> những nơi có phong cảnh đẹp.</a:t>
            </a:r>
            <a:endParaRPr lang="en-US" altLang="en-US" sz="2400" dirty="0">
              <a:latin typeface="Times New Roman" panose="02020603050405020304" pitchFamily="18" charset="0"/>
              <a:ea typeface="Arial" panose="020B0604020202020204"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3250"/>
                                        </p:tgtEl>
                                        <p:attrNameLst>
                                          <p:attrName>style.visibility</p:attrName>
                                        </p:attrNameLst>
                                      </p:cBhvr>
                                      <p:to>
                                        <p:strVal val="visible"/>
                                      </p:to>
                                    </p:set>
                                    <p:animEffect transition="in" filter="diamond(in)">
                                      <p:cBhvr>
                                        <p:cTn id="7" dur="2000"/>
                                        <p:tgtEl>
                                          <p:spTgt spid="932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3253"/>
                                        </p:tgtEl>
                                        <p:attrNameLst>
                                          <p:attrName>style.visibility</p:attrName>
                                        </p:attrNameLst>
                                      </p:cBhvr>
                                      <p:to>
                                        <p:strVal val="visible"/>
                                      </p:to>
                                    </p:set>
                                    <p:animEffect transition="in" filter="diamond(in)">
                                      <p:cBhvr>
                                        <p:cTn id="12" dur="2000"/>
                                        <p:tgtEl>
                                          <p:spTgt spid="932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3254"/>
                                        </p:tgtEl>
                                        <p:attrNameLst>
                                          <p:attrName>style.visibility</p:attrName>
                                        </p:attrNameLst>
                                      </p:cBhvr>
                                      <p:to>
                                        <p:strVal val="visible"/>
                                      </p:to>
                                    </p:set>
                                    <p:anim calcmode="lin" valueType="num">
                                      <p:cBhvr additive="base">
                                        <p:cTn id="17" dur="500" fill="hold"/>
                                        <p:tgtEl>
                                          <p:spTgt spid="93254"/>
                                        </p:tgtEl>
                                        <p:attrNameLst>
                                          <p:attrName>ppt_x</p:attrName>
                                        </p:attrNameLst>
                                      </p:cBhvr>
                                      <p:tavLst>
                                        <p:tav tm="0">
                                          <p:val>
                                            <p:strVal val="#ppt_x"/>
                                          </p:val>
                                        </p:tav>
                                        <p:tav tm="100000">
                                          <p:val>
                                            <p:strVal val="#ppt_x"/>
                                          </p:val>
                                        </p:tav>
                                      </p:tavLst>
                                    </p:anim>
                                    <p:anim calcmode="lin" valueType="num">
                                      <p:cBhvr additive="base">
                                        <p:cTn id="18" dur="500" fill="hold"/>
                                        <p:tgtEl>
                                          <p:spTgt spid="9325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93255"/>
                                        </p:tgtEl>
                                        <p:attrNameLst>
                                          <p:attrName>style.visibility</p:attrName>
                                        </p:attrNameLst>
                                      </p:cBhvr>
                                      <p:to>
                                        <p:strVal val="visible"/>
                                      </p:to>
                                    </p:set>
                                    <p:animEffect transition="in" filter="diamond(in)">
                                      <p:cBhvr>
                                        <p:cTn id="23" dur="2000"/>
                                        <p:tgtEl>
                                          <p:spTgt spid="93255"/>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93256"/>
                                        </p:tgtEl>
                                        <p:attrNameLst>
                                          <p:attrName>style.visibility</p:attrName>
                                        </p:attrNameLst>
                                      </p:cBhvr>
                                      <p:to>
                                        <p:strVal val="visible"/>
                                      </p:to>
                                    </p:set>
                                    <p:animEffect transition="in" filter="diamond(in)">
                                      <p:cBhvr>
                                        <p:cTn id="28" dur="2000"/>
                                        <p:tgtEl>
                                          <p:spTgt spid="9325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3257"/>
                                        </p:tgtEl>
                                        <p:attrNameLst>
                                          <p:attrName>style.visibility</p:attrName>
                                        </p:attrNameLst>
                                      </p:cBhvr>
                                      <p:to>
                                        <p:strVal val="visible"/>
                                      </p:to>
                                    </p:set>
                                    <p:anim calcmode="lin" valueType="num">
                                      <p:cBhvr additive="base">
                                        <p:cTn id="33" dur="500" fill="hold"/>
                                        <p:tgtEl>
                                          <p:spTgt spid="93257"/>
                                        </p:tgtEl>
                                        <p:attrNameLst>
                                          <p:attrName>ppt_x</p:attrName>
                                        </p:attrNameLst>
                                      </p:cBhvr>
                                      <p:tavLst>
                                        <p:tav tm="0">
                                          <p:val>
                                            <p:strVal val="#ppt_x"/>
                                          </p:val>
                                        </p:tav>
                                        <p:tav tm="100000">
                                          <p:val>
                                            <p:strVal val="#ppt_x"/>
                                          </p:val>
                                        </p:tav>
                                      </p:tavLst>
                                    </p:anim>
                                    <p:anim calcmode="lin" valueType="num">
                                      <p:cBhvr additive="base">
                                        <p:cTn id="34" dur="500" fill="hold"/>
                                        <p:tgtEl>
                                          <p:spTgt spid="9325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3258"/>
                                        </p:tgtEl>
                                        <p:attrNameLst>
                                          <p:attrName>style.visibility</p:attrName>
                                        </p:attrNameLst>
                                      </p:cBhvr>
                                      <p:to>
                                        <p:strVal val="visible"/>
                                      </p:to>
                                    </p:set>
                                    <p:anim calcmode="lin" valueType="num">
                                      <p:cBhvr additive="base">
                                        <p:cTn id="39" dur="500" fill="hold"/>
                                        <p:tgtEl>
                                          <p:spTgt spid="93258"/>
                                        </p:tgtEl>
                                        <p:attrNameLst>
                                          <p:attrName>ppt_x</p:attrName>
                                        </p:attrNameLst>
                                      </p:cBhvr>
                                      <p:tavLst>
                                        <p:tav tm="0">
                                          <p:val>
                                            <p:strVal val="#ppt_x"/>
                                          </p:val>
                                        </p:tav>
                                        <p:tav tm="100000">
                                          <p:val>
                                            <p:strVal val="#ppt_x"/>
                                          </p:val>
                                        </p:tav>
                                      </p:tavLst>
                                    </p:anim>
                                    <p:anim calcmode="lin" valueType="num">
                                      <p:cBhvr additive="base">
                                        <p:cTn id="40" dur="500" fill="hold"/>
                                        <p:tgtEl>
                                          <p:spTgt spid="9325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93259"/>
                                        </p:tgtEl>
                                        <p:attrNameLst>
                                          <p:attrName>style.visibility</p:attrName>
                                        </p:attrNameLst>
                                      </p:cBhvr>
                                      <p:to>
                                        <p:strVal val="visible"/>
                                      </p:to>
                                    </p:set>
                                    <p:animEffect transition="in" filter="box(in)">
                                      <p:cBhvr>
                                        <p:cTn id="45" dur="500"/>
                                        <p:tgtEl>
                                          <p:spTgt spid="93259"/>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93260"/>
                                        </p:tgtEl>
                                        <p:attrNameLst>
                                          <p:attrName>style.visibility</p:attrName>
                                        </p:attrNameLst>
                                      </p:cBhvr>
                                      <p:to>
                                        <p:strVal val="visible"/>
                                      </p:to>
                                    </p:set>
                                    <p:animEffect transition="in" filter="box(in)">
                                      <p:cBhvr>
                                        <p:cTn id="50" dur="500"/>
                                        <p:tgtEl>
                                          <p:spTgt spid="93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50" grpId="0"/>
      <p:bldP spid="93253" grpId="0"/>
      <p:bldP spid="93254" grpId="0"/>
      <p:bldP spid="93255" grpId="0"/>
      <p:bldP spid="93256" grpId="0"/>
      <p:bldP spid="93257" grpId="0"/>
      <p:bldP spid="93258" grpId="0"/>
      <p:bldP spid="93259" grpId="0"/>
      <p:bldP spid="932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2246769"/>
          </a:xfrm>
          <a:prstGeom prst="rect">
            <a:avLst/>
          </a:prstGeom>
        </p:spPr>
        <p:txBody>
          <a:bodyPr wrap="square">
            <a:spAutoFit/>
          </a:bodyPr>
          <a:lstStyle/>
          <a:p>
            <a:pPr lvl="0"/>
            <a:r>
              <a:rPr lang="vi-VN" sz="2800" u="sng" dirty="0" err="1">
                <a:cs typeface="Arial" panose="020B0604020202020204" pitchFamily="34" charset="0"/>
              </a:rPr>
              <a:t>Đặt</a:t>
            </a:r>
            <a:r>
              <a:rPr lang="vi-VN" sz="2800" u="sng" dirty="0">
                <a:cs typeface="Arial" panose="020B0604020202020204" pitchFamily="34" charset="0"/>
              </a:rPr>
              <a:t> câu</a:t>
            </a:r>
            <a:r>
              <a:rPr lang="vi-VN" sz="2800" dirty="0">
                <a:cs typeface="Arial" panose="020B0604020202020204" pitchFamily="34" charset="0"/>
              </a:rPr>
              <a:t>: </a:t>
            </a:r>
            <a:endParaRPr lang="en-US" sz="2800" dirty="0" smtClean="0">
              <a:cs typeface="Arial" panose="020B0604020202020204" pitchFamily="34" charset="0"/>
            </a:endParaRPr>
          </a:p>
          <a:p>
            <a:pPr lvl="0"/>
            <a:r>
              <a:rPr lang="vi-VN" sz="2800" dirty="0" smtClean="0">
                <a:cs typeface="Arial" panose="020B0604020202020204" pitchFamily="34" charset="0"/>
              </a:rPr>
              <a:t>- </a:t>
            </a:r>
            <a:r>
              <a:rPr lang="vi-VN" sz="2800" dirty="0" err="1">
                <a:cs typeface="Arial" panose="020B0604020202020204" pitchFamily="34" charset="0"/>
              </a:rPr>
              <a:t>Hè</a:t>
            </a:r>
            <a:r>
              <a:rPr lang="vi-VN" sz="2800" dirty="0">
                <a:cs typeface="Arial" panose="020B0604020202020204" pitchFamily="34" charset="0"/>
              </a:rPr>
              <a:t> năm </a:t>
            </a:r>
            <a:r>
              <a:rPr lang="vi-VN" sz="2800" dirty="0" err="1">
                <a:cs typeface="Arial" panose="020B0604020202020204" pitchFamily="34" charset="0"/>
              </a:rPr>
              <a:t>ngoái</a:t>
            </a:r>
            <a:r>
              <a:rPr lang="vi-VN" sz="2800" dirty="0">
                <a:cs typeface="Arial" panose="020B0604020202020204" pitchFamily="34" charset="0"/>
              </a:rPr>
              <a:t>, em </a:t>
            </a:r>
            <a:r>
              <a:rPr lang="vi-VN" sz="2800" dirty="0" err="1">
                <a:cs typeface="Arial" panose="020B0604020202020204" pitchFamily="34" charset="0"/>
              </a:rPr>
              <a:t>được</a:t>
            </a:r>
            <a:r>
              <a:rPr lang="vi-VN" sz="2800" dirty="0">
                <a:cs typeface="Arial" panose="020B0604020202020204" pitchFamily="34" charset="0"/>
              </a:rPr>
              <a:t> đi </a:t>
            </a:r>
            <a:r>
              <a:rPr lang="vi-VN" sz="2800" dirty="0" err="1">
                <a:cs typeface="Arial" panose="020B0604020202020204" pitchFamily="34" charset="0"/>
              </a:rPr>
              <a:t>tắm</a:t>
            </a:r>
            <a:r>
              <a:rPr lang="vi-VN" sz="2800" dirty="0">
                <a:cs typeface="Arial" panose="020B0604020202020204" pitchFamily="34" charset="0"/>
              </a:rPr>
              <a:t> </a:t>
            </a:r>
            <a:r>
              <a:rPr lang="vi-VN" sz="2800" dirty="0" err="1">
                <a:cs typeface="Arial" panose="020B0604020202020204" pitchFamily="34" charset="0"/>
              </a:rPr>
              <a:t>biển</a:t>
            </a:r>
            <a:r>
              <a:rPr lang="vi-VN" sz="2800" dirty="0">
                <a:cs typeface="Arial" panose="020B0604020202020204" pitchFamily="34" charset="0"/>
              </a:rPr>
              <a:t> ở </a:t>
            </a:r>
            <a:r>
              <a:rPr lang="vi-VN" sz="2800" dirty="0" err="1">
                <a:cs typeface="Arial" panose="020B0604020202020204" pitchFamily="34" charset="0"/>
              </a:rPr>
              <a:t>bãi</a:t>
            </a:r>
            <a:r>
              <a:rPr lang="vi-VN" sz="2800" dirty="0">
                <a:cs typeface="Arial" panose="020B0604020202020204" pitchFamily="34" charset="0"/>
              </a:rPr>
              <a:t> </a:t>
            </a:r>
            <a:r>
              <a:rPr lang="vi-VN" sz="2800" dirty="0" err="1">
                <a:cs typeface="Arial" panose="020B0604020202020204" pitchFamily="34" charset="0"/>
              </a:rPr>
              <a:t>biền</a:t>
            </a:r>
            <a:r>
              <a:rPr lang="vi-VN" sz="2800" dirty="0">
                <a:cs typeface="Arial" panose="020B0604020202020204" pitchFamily="34" charset="0"/>
              </a:rPr>
              <a:t> </a:t>
            </a:r>
            <a:r>
              <a:rPr lang="vi-VN" sz="2800" dirty="0" err="1">
                <a:solidFill>
                  <a:srgbClr val="FF0000"/>
                </a:solidFill>
                <a:cs typeface="Arial" panose="020B0604020202020204" pitchFamily="34" charset="0"/>
              </a:rPr>
              <a:t>Đồ</a:t>
            </a:r>
            <a:r>
              <a:rPr lang="vi-VN" sz="2800" dirty="0">
                <a:solidFill>
                  <a:srgbClr val="FF0000"/>
                </a:solidFill>
                <a:cs typeface="Arial" panose="020B0604020202020204" pitchFamily="34" charset="0"/>
              </a:rPr>
              <a:t> Sơn.</a:t>
            </a:r>
          </a:p>
          <a:p>
            <a:pPr lvl="0">
              <a:buFontTx/>
              <a:buChar char="-"/>
            </a:pPr>
            <a:r>
              <a:rPr lang="vi-VN" sz="2800" dirty="0" err="1">
                <a:solidFill>
                  <a:srgbClr val="FF0000"/>
                </a:solidFill>
                <a:cs typeface="Arial" panose="020B0604020202020204" pitchFamily="34" charset="0"/>
              </a:rPr>
              <a:t>Vịnh</a:t>
            </a:r>
            <a:r>
              <a:rPr lang="vi-VN" sz="2800" dirty="0">
                <a:solidFill>
                  <a:srgbClr val="FF0000"/>
                </a:solidFill>
                <a:cs typeface="Arial" panose="020B0604020202020204" pitchFamily="34" charset="0"/>
              </a:rPr>
              <a:t> </a:t>
            </a:r>
            <a:r>
              <a:rPr lang="vi-VN" sz="2800" dirty="0" err="1">
                <a:solidFill>
                  <a:srgbClr val="FF0000"/>
                </a:solidFill>
                <a:cs typeface="Arial" panose="020B0604020202020204" pitchFamily="34" charset="0"/>
              </a:rPr>
              <a:t>Hạ</a:t>
            </a:r>
            <a:r>
              <a:rPr lang="vi-VN" sz="2800" dirty="0">
                <a:solidFill>
                  <a:srgbClr val="FF0000"/>
                </a:solidFill>
                <a:cs typeface="Arial" panose="020B0604020202020204" pitchFamily="34" charset="0"/>
              </a:rPr>
              <a:t> Long </a:t>
            </a:r>
            <a:r>
              <a:rPr lang="vi-VN" sz="2800" dirty="0" err="1">
                <a:cs typeface="Arial" panose="020B0604020202020204" pitchFamily="34" charset="0"/>
              </a:rPr>
              <a:t>l</a:t>
            </a:r>
            <a:r>
              <a:rPr lang="vi-VN" sz="2800" dirty="0" err="1">
                <a:ea typeface="Arial" panose="020B0604020202020204" pitchFamily="34" charset="0"/>
              </a:rPr>
              <a:t>à</a:t>
            </a:r>
            <a:r>
              <a:rPr lang="vi-VN" sz="2800" dirty="0">
                <a:cs typeface="Arial" panose="020B0604020202020204" pitchFamily="34" charset="0"/>
              </a:rPr>
              <a:t> di </a:t>
            </a:r>
            <a:r>
              <a:rPr lang="vi-VN" sz="2800" dirty="0" err="1">
                <a:cs typeface="Arial" panose="020B0604020202020204" pitchFamily="34" charset="0"/>
              </a:rPr>
              <a:t>sản</a:t>
            </a:r>
            <a:r>
              <a:rPr lang="vi-VN" sz="2800" dirty="0">
                <a:cs typeface="Arial" panose="020B0604020202020204" pitchFamily="34" charset="0"/>
              </a:rPr>
              <a:t> thiên nhiên </a:t>
            </a:r>
            <a:r>
              <a:rPr lang="vi-VN" sz="2800" dirty="0" err="1">
                <a:cs typeface="Arial" panose="020B0604020202020204" pitchFamily="34" charset="0"/>
              </a:rPr>
              <a:t>thế</a:t>
            </a:r>
            <a:r>
              <a:rPr lang="vi-VN" sz="2800" dirty="0">
                <a:cs typeface="Arial" panose="020B0604020202020204" pitchFamily="34" charset="0"/>
              </a:rPr>
              <a:t> </a:t>
            </a:r>
            <a:r>
              <a:rPr lang="vi-VN" sz="2800" dirty="0" err="1">
                <a:cs typeface="Arial" panose="020B0604020202020204" pitchFamily="34" charset="0"/>
              </a:rPr>
              <a:t>giới</a:t>
            </a:r>
            <a:r>
              <a:rPr lang="vi-VN" sz="2800" dirty="0">
                <a:cs typeface="Arial" panose="020B0604020202020204" pitchFamily="34" charset="0"/>
              </a:rPr>
              <a:t>.</a:t>
            </a:r>
          </a:p>
          <a:p>
            <a:pPr lvl="0">
              <a:buFontTx/>
              <a:buChar char="-"/>
            </a:pPr>
            <a:r>
              <a:rPr lang="vi-VN" sz="2800" dirty="0">
                <a:cs typeface="Arial" panose="020B0604020202020204" pitchFamily="34" charset="0"/>
              </a:rPr>
              <a:t>Trên sân </a:t>
            </a:r>
            <a:r>
              <a:rPr lang="vi-VN" sz="2800" dirty="0" err="1">
                <a:cs typeface="Arial" panose="020B0604020202020204" pitchFamily="34" charset="0"/>
              </a:rPr>
              <a:t>trường</a:t>
            </a:r>
            <a:r>
              <a:rPr lang="vi-VN" sz="2800" dirty="0">
                <a:cs typeface="Arial" panose="020B0604020202020204" pitchFamily="34" charset="0"/>
              </a:rPr>
              <a:t>, </a:t>
            </a:r>
            <a:r>
              <a:rPr lang="vi-VN" sz="2800" dirty="0" err="1">
                <a:cs typeface="Arial" panose="020B0604020202020204" pitchFamily="34" charset="0"/>
              </a:rPr>
              <a:t>chúng</a:t>
            </a:r>
            <a:r>
              <a:rPr lang="vi-VN" sz="2800" dirty="0">
                <a:cs typeface="Arial" panose="020B0604020202020204" pitchFamily="34" charset="0"/>
              </a:rPr>
              <a:t> em đang </a:t>
            </a:r>
            <a:r>
              <a:rPr lang="vi-VN" sz="2800" dirty="0">
                <a:solidFill>
                  <a:srgbClr val="FF0000"/>
                </a:solidFill>
                <a:cs typeface="Arial" panose="020B0604020202020204" pitchFamily="34" charset="0"/>
              </a:rPr>
              <a:t>vui chơi.</a:t>
            </a:r>
          </a:p>
          <a:p>
            <a:pPr lvl="0">
              <a:buFontTx/>
              <a:buChar char="-"/>
            </a:pPr>
            <a:r>
              <a:rPr lang="vi-VN" sz="2800" dirty="0" err="1">
                <a:cs typeface="Arial" panose="020B0604020202020204" pitchFamily="34" charset="0"/>
              </a:rPr>
              <a:t>Bác</a:t>
            </a:r>
            <a:r>
              <a:rPr lang="vi-VN" sz="2800" dirty="0">
                <a:cs typeface="Arial" panose="020B0604020202020204" pitchFamily="34" charset="0"/>
              </a:rPr>
              <a:t> </a:t>
            </a:r>
            <a:r>
              <a:rPr lang="vi-VN" sz="2800" dirty="0" err="1">
                <a:cs typeface="Arial" panose="020B0604020202020204" pitchFamily="34" charset="0"/>
              </a:rPr>
              <a:t>Hồ</a:t>
            </a:r>
            <a:r>
              <a:rPr lang="vi-VN" sz="2800" dirty="0">
                <a:cs typeface="Arial" panose="020B0604020202020204" pitchFamily="34" charset="0"/>
              </a:rPr>
              <a:t> luôn </a:t>
            </a:r>
            <a:r>
              <a:rPr lang="vi-VN" sz="2800" dirty="0" err="1">
                <a:cs typeface="Arial" panose="020B0604020202020204" pitchFamily="34" charset="0"/>
              </a:rPr>
              <a:t>sống</a:t>
            </a:r>
            <a:r>
              <a:rPr lang="vi-VN" sz="2800" dirty="0">
                <a:cs typeface="Arial" panose="020B0604020202020204" pitchFamily="34" charset="0"/>
              </a:rPr>
              <a:t> </a:t>
            </a:r>
            <a:r>
              <a:rPr lang="vi-VN" sz="2800" dirty="0" err="1">
                <a:solidFill>
                  <a:srgbClr val="FF0000"/>
                </a:solidFill>
                <a:cs typeface="Arial" panose="020B0604020202020204" pitchFamily="34" charset="0"/>
              </a:rPr>
              <a:t>lạc</a:t>
            </a:r>
            <a:r>
              <a:rPr lang="vi-VN" sz="2800" dirty="0">
                <a:solidFill>
                  <a:srgbClr val="FF0000"/>
                </a:solidFill>
                <a:cs typeface="Arial" panose="020B0604020202020204" pitchFamily="34" charset="0"/>
              </a:rPr>
              <a:t> quan.</a:t>
            </a:r>
            <a:endParaRPr lang="vi-VN" sz="2800" dirty="0">
              <a:solidFill>
                <a:srgbClr val="FF0000"/>
              </a:solidFill>
              <a:ea typeface="Arial" panose="020B0604020202020204" pitchFamily="34" charset="0"/>
            </a:endParaRPr>
          </a:p>
        </p:txBody>
      </p:sp>
    </p:spTree>
    <p:extLst>
      <p:ext uri="{BB962C8B-B14F-4D97-AF65-F5344CB8AC3E}">
        <p14:creationId xmlns:p14="http://schemas.microsoft.com/office/powerpoint/2010/main" val="35687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sng" strike="noStrike" kern="1200" cap="none" spc="0" normalizeH="0" baseline="0" noProof="0" dirty="0" smtClean="0">
                <a:ln>
                  <a:noFill/>
                </a:ln>
                <a:solidFill>
                  <a:schemeClr val="tx1"/>
                </a:solidFill>
                <a:effectLst/>
                <a:uLnTx/>
                <a:uFillTx/>
                <a:latin typeface="+mj-lt"/>
                <a:ea typeface="+mj-ea"/>
                <a:cs typeface="+mj-cs"/>
              </a:rPr>
              <a:t>Dặn dò: </a:t>
            </a:r>
            <a:br>
              <a:rPr kumimoji="0" lang="en-US" sz="4400" b="0" i="0" u="sng"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Chuẩn bị tiết 3: Quan sát và viết đoạn văn </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tả cây xương rồng</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915400" cy="1384995"/>
          </a:xfrm>
          <a:prstGeom prst="rect">
            <a:avLst/>
          </a:prstGeom>
        </p:spPr>
        <p:txBody>
          <a:bodyPr wrap="square">
            <a:spAutoFit/>
          </a:bodyPr>
          <a:lstStyle/>
          <a:p>
            <a:pPr lvl="0" eaLnBrk="1" hangingPunct="1"/>
            <a:r>
              <a:rPr lang="en-US" altLang="en-US" sz="2800" b="1" u="sng" dirty="0" err="1">
                <a:latin typeface="Arial" panose="020B0604020202020204" pitchFamily="34" charset="0"/>
                <a:cs typeface="Arial" panose="020B0604020202020204" pitchFamily="34" charset="0"/>
              </a:rPr>
              <a:t>Bài</a:t>
            </a:r>
            <a:r>
              <a:rPr lang="en-US" altLang="en-US" sz="2800" b="1" u="sng" dirty="0">
                <a:latin typeface="Arial" panose="020B0604020202020204" pitchFamily="34" charset="0"/>
                <a:cs typeface="Arial" panose="020B0604020202020204" pitchFamily="34" charset="0"/>
              </a:rPr>
              <a:t> 1:</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Nêu</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tên</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các</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b</a:t>
            </a:r>
            <a:r>
              <a:rPr lang="en-US" altLang="en-US" sz="2800" b="1" dirty="0" err="1">
                <a:latin typeface="Arial" panose="020B0604020202020204" pitchFamily="34" charset="0"/>
                <a:ea typeface="Arial" panose="020B0604020202020204" pitchFamily="34" charset="0"/>
              </a:rPr>
              <a:t>à</a:t>
            </a:r>
            <a:r>
              <a:rPr lang="en-US" altLang="en-US" sz="2800" b="1" dirty="0" err="1">
                <a:latin typeface="Arial" panose="020B0604020202020204" pitchFamily="34" charset="0"/>
                <a:cs typeface="Arial" panose="020B0604020202020204" pitchFamily="34" charset="0"/>
              </a:rPr>
              <a:t>i</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tập</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đọc</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v</a:t>
            </a:r>
            <a:r>
              <a:rPr lang="en-US" altLang="en-US" sz="2800" b="1" dirty="0" err="1">
                <a:latin typeface="Arial" panose="020B0604020202020204" pitchFamily="34" charset="0"/>
                <a:ea typeface="Arial" panose="020B0604020202020204" pitchFamily="34" charset="0"/>
              </a:rPr>
              <a:t>à</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học</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thuộc</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lòng</a:t>
            </a:r>
            <a:r>
              <a:rPr lang="en-US" altLang="en-US" sz="2800" b="1" dirty="0">
                <a:latin typeface="Arial" panose="020B0604020202020204" pitchFamily="34" charset="0"/>
                <a:cs typeface="Arial" panose="020B0604020202020204" pitchFamily="34" charset="0"/>
              </a:rPr>
              <a:t> </a:t>
            </a:r>
          </a:p>
          <a:p>
            <a:pPr lvl="0" eaLnBrk="1" hangingPunct="1"/>
            <a:r>
              <a:rPr lang="en-US" altLang="en-US" sz="2800" b="1" dirty="0" err="1">
                <a:latin typeface="Arial" panose="020B0604020202020204" pitchFamily="34" charset="0"/>
                <a:cs typeface="Arial" panose="020B0604020202020204" pitchFamily="34" charset="0"/>
              </a:rPr>
              <a:t>Thuộc</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chủ</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điểm</a:t>
            </a:r>
            <a:r>
              <a:rPr lang="en-US" altLang="en-US" sz="2800" b="1" dirty="0">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Khám</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phá</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thế</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giới</a:t>
            </a:r>
            <a:r>
              <a:rPr lang="en-US" altLang="en-US" sz="2800" b="1" dirty="0">
                <a:solidFill>
                  <a:srgbClr val="FF0000"/>
                </a:solidFill>
                <a:latin typeface="Arial" panose="020B0604020202020204" pitchFamily="34" charset="0"/>
                <a:cs typeface="Arial" panose="020B0604020202020204" pitchFamily="34" charset="0"/>
              </a:rPr>
              <a:t> </a:t>
            </a:r>
          </a:p>
          <a:p>
            <a:pPr lvl="0" eaLnBrk="1" hangingPunct="1"/>
            <a:r>
              <a:rPr lang="en-US" altLang="en-US" sz="2800" b="1" dirty="0" err="1">
                <a:latin typeface="Arial" panose="020B0604020202020204" pitchFamily="34" charset="0"/>
                <a:cs typeface="Arial" panose="020B0604020202020204" pitchFamily="34" charset="0"/>
              </a:rPr>
              <a:t>hoặc</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Tình</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yêu</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cuộc</a:t>
            </a:r>
            <a:r>
              <a:rPr lang="en-US" altLang="en-US" sz="2800" b="1" dirty="0">
                <a:solidFill>
                  <a:srgbClr val="FF0000"/>
                </a:solidFill>
                <a:latin typeface="Arial" panose="020B0604020202020204" pitchFamily="34" charset="0"/>
                <a:cs typeface="Arial" panose="020B0604020202020204" pitchFamily="34" charset="0"/>
              </a:rPr>
              <a:t> </a:t>
            </a:r>
            <a:r>
              <a:rPr lang="en-US" altLang="en-US" sz="2800" b="1" dirty="0" err="1">
                <a:solidFill>
                  <a:srgbClr val="FF0000"/>
                </a:solidFill>
                <a:latin typeface="Arial" panose="020B0604020202020204" pitchFamily="34" charset="0"/>
                <a:cs typeface="Arial" panose="020B0604020202020204" pitchFamily="34" charset="0"/>
              </a:rPr>
              <a:t>sống</a:t>
            </a:r>
            <a:r>
              <a:rPr lang="en-US" altLang="en-US" sz="2800" b="1" dirty="0">
                <a:solidFill>
                  <a:srgbClr val="FF0000"/>
                </a:solidFill>
                <a:latin typeface="Arial" panose="020B0604020202020204" pitchFamily="34" charset="0"/>
                <a:cs typeface="Arial" panose="020B0604020202020204" pitchFamily="34" charset="0"/>
              </a:rPr>
              <a:t> ? </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tuần</a:t>
            </a:r>
            <a:r>
              <a:rPr lang="en-US" altLang="en-US" sz="2800" b="1" dirty="0">
                <a:latin typeface="Arial" panose="020B0604020202020204" pitchFamily="34" charset="0"/>
                <a:cs typeface="Arial" panose="020B0604020202020204" pitchFamily="34" charset="0"/>
              </a:rPr>
              <a:t> 29- 34 )</a:t>
            </a:r>
            <a:endParaRPr lang="en-US" altLang="en-US" sz="2800" b="1" dirty="0">
              <a:latin typeface="Arial" panose="020B0604020202020204" pitchFamily="34" charset="0"/>
              <a:ea typeface="Arial" panose="020B0604020202020204" pitchFamily="34" charset="0"/>
            </a:endParaRPr>
          </a:p>
        </p:txBody>
      </p:sp>
      <p:sp>
        <p:nvSpPr>
          <p:cNvPr id="5" name="Text Box 11"/>
          <p:cNvSpPr txBox="1"/>
          <p:nvPr/>
        </p:nvSpPr>
        <p:spPr>
          <a:xfrm>
            <a:off x="76200" y="1981200"/>
            <a:ext cx="4267200" cy="3539430"/>
          </a:xfrm>
          <a:prstGeom prst="rect">
            <a:avLst/>
          </a:prstGeom>
          <a:noFill/>
          <a:ln w="9525">
            <a:noFill/>
          </a:ln>
        </p:spPr>
        <p:txBody>
          <a:bodyPr wrap="squar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u="sng" dirty="0">
                <a:solidFill>
                  <a:srgbClr val="FF0000"/>
                </a:solidFill>
                <a:latin typeface="Arial" panose="020B0604020202020204" pitchFamily="34" charset="0"/>
                <a:cs typeface="Arial" panose="020B0604020202020204" pitchFamily="34" charset="0"/>
              </a:rPr>
              <a:t>Khám phá thế giới </a:t>
            </a:r>
            <a:endParaRPr lang="en-US" altLang="en-US" sz="2800" b="1" i="1" u="sng" dirty="0">
              <a:solidFill>
                <a:srgbClr val="6600CC"/>
              </a:solidFill>
              <a:latin typeface="Times New Roman" panose="02020603050405020304" pitchFamily="18" charset="0"/>
              <a:cs typeface="Arial" panose="020B0604020202020204" pitchFamily="34" charset="0"/>
            </a:endParaRPr>
          </a:p>
          <a:p>
            <a:pPr marL="0" lvl="0" indent="0">
              <a:spcBef>
                <a:spcPct val="0"/>
              </a:spcBef>
              <a:buFontTx/>
              <a:buNone/>
            </a:pPr>
            <a:r>
              <a:rPr lang="en-US" altLang="en-US" sz="2800" b="1" i="1" dirty="0">
                <a:solidFill>
                  <a:srgbClr val="6600CC"/>
                </a:solidFill>
                <a:latin typeface="Times New Roman" panose="02020603050405020304" pitchFamily="18" charset="0"/>
                <a:cs typeface="Arial" panose="020B0604020202020204" pitchFamily="34" charset="0"/>
              </a:rPr>
              <a:t>1. Đường đi Sa </a:t>
            </a:r>
            <a:r>
              <a:rPr lang="en-US" altLang="en-US" sz="2800" b="1" i="1" dirty="0" smtClean="0">
                <a:solidFill>
                  <a:srgbClr val="6600CC"/>
                </a:solidFill>
                <a:latin typeface="Times New Roman" panose="02020603050405020304" pitchFamily="18" charset="0"/>
                <a:cs typeface="Arial" panose="020B0604020202020204" pitchFamily="34" charset="0"/>
              </a:rPr>
              <a:t>pa. </a:t>
            </a:r>
            <a:endParaRPr lang="en-US" altLang="en-US" sz="2800" b="1" i="1" dirty="0">
              <a:solidFill>
                <a:srgbClr val="6600CC"/>
              </a:solidFill>
              <a:latin typeface="Times New Roman" panose="02020603050405020304" pitchFamily="18" charset="0"/>
              <a:cs typeface="Arial" panose="020B0604020202020204" pitchFamily="34" charset="0"/>
            </a:endParaRPr>
          </a:p>
          <a:p>
            <a:pPr marL="0" lvl="0" indent="0">
              <a:spcBef>
                <a:spcPct val="0"/>
              </a:spcBef>
              <a:buFontTx/>
              <a:buNone/>
            </a:pPr>
            <a:r>
              <a:rPr lang="en-US" altLang="en-US" sz="2800" b="1" i="1" dirty="0">
                <a:solidFill>
                  <a:srgbClr val="6600CC"/>
                </a:solidFill>
                <a:latin typeface="Times New Roman" panose="02020603050405020304" pitchFamily="18" charset="0"/>
                <a:cs typeface="Arial" panose="020B0604020202020204" pitchFamily="34" charset="0"/>
              </a:rPr>
              <a:t>2. Trăng ơi </a:t>
            </a:r>
            <a:r>
              <a:rPr lang="en-US" altLang="en-US" sz="2800" b="1" i="1" dirty="0">
                <a:solidFill>
                  <a:srgbClr val="6600CC"/>
                </a:solidFill>
                <a:latin typeface="Times New Roman" panose="02020603050405020304" pitchFamily="18" charset="0"/>
                <a:ea typeface="Arial" panose="020B0604020202020204" pitchFamily="34" charset="0"/>
              </a:rPr>
              <a:t>…</a:t>
            </a:r>
            <a:r>
              <a:rPr lang="en-US" altLang="en-US" sz="2800" b="1" i="1" dirty="0">
                <a:solidFill>
                  <a:srgbClr val="6600CC"/>
                </a:solidFill>
                <a:latin typeface="Times New Roman" panose="02020603050405020304" pitchFamily="18" charset="0"/>
                <a:cs typeface="Arial" panose="020B0604020202020204" pitchFamily="34" charset="0"/>
              </a:rPr>
              <a:t> từ đâu đến? </a:t>
            </a:r>
          </a:p>
          <a:p>
            <a:pPr marL="0" lvl="0" indent="0">
              <a:spcBef>
                <a:spcPct val="0"/>
              </a:spcBef>
              <a:buFontTx/>
              <a:buNone/>
            </a:pPr>
            <a:r>
              <a:rPr lang="en-US" altLang="en-US" sz="2800" b="1" i="1" dirty="0">
                <a:solidFill>
                  <a:srgbClr val="6600CC"/>
                </a:solidFill>
                <a:latin typeface="Times New Roman" panose="02020603050405020304" pitchFamily="18" charset="0"/>
                <a:cs typeface="Arial" panose="020B0604020202020204" pitchFamily="34" charset="0"/>
              </a:rPr>
              <a:t>3. Hơn một nghìn ng</a:t>
            </a:r>
            <a:r>
              <a:rPr lang="en-US" altLang="en-US" sz="2800" b="1" i="1" dirty="0">
                <a:solidFill>
                  <a:srgbClr val="6600CC"/>
                </a:solidFill>
                <a:latin typeface="Times New Roman" panose="02020603050405020304" pitchFamily="18" charset="0"/>
                <a:ea typeface="Arial" panose="020B0604020202020204" pitchFamily="34" charset="0"/>
              </a:rPr>
              <a:t>à</a:t>
            </a:r>
            <a:r>
              <a:rPr lang="en-US" altLang="en-US" sz="2800" b="1" i="1" dirty="0">
                <a:solidFill>
                  <a:srgbClr val="6600CC"/>
                </a:solidFill>
                <a:latin typeface="Times New Roman" panose="02020603050405020304" pitchFamily="18" charset="0"/>
                <a:cs typeface="Arial" panose="020B0604020202020204" pitchFamily="34" charset="0"/>
              </a:rPr>
              <a:t>y vòng quanh trái </a:t>
            </a:r>
            <a:r>
              <a:rPr lang="en-US" altLang="en-US" sz="2800" b="1" i="1" dirty="0" err="1">
                <a:solidFill>
                  <a:srgbClr val="6600CC"/>
                </a:solidFill>
                <a:latin typeface="Times New Roman" panose="02020603050405020304" pitchFamily="18" charset="0"/>
                <a:cs typeface="Arial" panose="020B0604020202020204" pitchFamily="34" charset="0"/>
              </a:rPr>
              <a:t>đất</a:t>
            </a:r>
            <a:r>
              <a:rPr lang="en-US" altLang="en-US" sz="2800" b="1" i="1" dirty="0">
                <a:solidFill>
                  <a:srgbClr val="6600CC"/>
                </a:solidFill>
                <a:latin typeface="Times New Roman" panose="02020603050405020304" pitchFamily="18" charset="0"/>
                <a:cs typeface="Arial" panose="020B0604020202020204" pitchFamily="34" charset="0"/>
              </a:rPr>
              <a:t> </a:t>
            </a:r>
            <a:r>
              <a:rPr lang="en-US" altLang="en-US" sz="2800" b="1" i="1" dirty="0" smtClean="0">
                <a:solidFill>
                  <a:srgbClr val="6600CC"/>
                </a:solidFill>
                <a:latin typeface="Times New Roman" panose="02020603050405020304" pitchFamily="18" charset="0"/>
                <a:cs typeface="Arial" panose="020B0604020202020204" pitchFamily="34" charset="0"/>
              </a:rPr>
              <a:t>.</a:t>
            </a:r>
            <a:endParaRPr lang="en-US" altLang="en-US" sz="2800" b="1" i="1" dirty="0">
              <a:solidFill>
                <a:srgbClr val="6600CC"/>
              </a:solidFill>
              <a:latin typeface="Times New Roman" panose="02020603050405020304" pitchFamily="18" charset="0"/>
              <a:cs typeface="Arial" panose="020B0604020202020204" pitchFamily="34" charset="0"/>
            </a:endParaRPr>
          </a:p>
          <a:p>
            <a:pPr marL="0" lvl="0" indent="0">
              <a:spcBef>
                <a:spcPct val="0"/>
              </a:spcBef>
              <a:buFontTx/>
              <a:buNone/>
            </a:pPr>
            <a:r>
              <a:rPr lang="en-US" altLang="en-US" sz="2800" b="1" i="1" dirty="0">
                <a:solidFill>
                  <a:srgbClr val="6600CC"/>
                </a:solidFill>
                <a:latin typeface="Times New Roman" panose="02020603050405020304" pitchFamily="18" charset="0"/>
                <a:cs typeface="Arial" panose="020B0604020202020204" pitchFamily="34" charset="0"/>
              </a:rPr>
              <a:t>4. Dòng sông mặc áo </a:t>
            </a:r>
          </a:p>
          <a:p>
            <a:pPr marL="0" lvl="0" indent="0">
              <a:spcBef>
                <a:spcPct val="0"/>
              </a:spcBef>
              <a:buFontTx/>
              <a:buNone/>
            </a:pPr>
            <a:r>
              <a:rPr lang="en-US" altLang="en-US" sz="2800" b="1" i="1" dirty="0">
                <a:solidFill>
                  <a:srgbClr val="6600CC"/>
                </a:solidFill>
                <a:latin typeface="Times New Roman" panose="02020603050405020304" pitchFamily="18" charset="0"/>
                <a:cs typeface="Arial" panose="020B0604020202020204" pitchFamily="34" charset="0"/>
              </a:rPr>
              <a:t>5. Ăng-co-vát </a:t>
            </a:r>
          </a:p>
          <a:p>
            <a:pPr marL="0" lvl="0" indent="0">
              <a:spcBef>
                <a:spcPct val="0"/>
              </a:spcBef>
              <a:buFontTx/>
              <a:buNone/>
            </a:pPr>
            <a:r>
              <a:rPr lang="en-US" altLang="en-US" sz="2800" b="1" i="1" dirty="0">
                <a:solidFill>
                  <a:srgbClr val="6600CC"/>
                </a:solidFill>
                <a:latin typeface="Times New Roman" panose="02020603050405020304" pitchFamily="18" charset="0"/>
                <a:cs typeface="Arial" panose="020B0604020202020204" pitchFamily="34" charset="0"/>
              </a:rPr>
              <a:t>6. Con chuồn chuồn nước</a:t>
            </a:r>
            <a:endParaRPr lang="en-US" altLang="en-US" sz="2800" b="1" i="1" dirty="0">
              <a:solidFill>
                <a:srgbClr val="6600CC"/>
              </a:solidFill>
              <a:latin typeface="Times New Roman" panose="02020603050405020304" pitchFamily="18" charset="0"/>
              <a:ea typeface="Arial" panose="020B0604020202020204" pitchFamily="34" charset="0"/>
            </a:endParaRPr>
          </a:p>
        </p:txBody>
      </p:sp>
      <p:sp>
        <p:nvSpPr>
          <p:cNvPr id="7" name="Rectangle 1"/>
          <p:cNvSpPr/>
          <p:nvPr/>
        </p:nvSpPr>
        <p:spPr>
          <a:xfrm>
            <a:off x="4689566" y="2133600"/>
            <a:ext cx="4225834" cy="3539430"/>
          </a:xfrm>
          <a:prstGeom prst="rect">
            <a:avLst/>
          </a:prstGeom>
          <a:noFill/>
          <a:ln w="9525">
            <a:noFill/>
          </a:ln>
        </p:spPr>
        <p:txBody>
          <a:bodyPr wrap="squar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indent="0">
              <a:spcBef>
                <a:spcPct val="0"/>
              </a:spcBef>
              <a:buNone/>
            </a:pPr>
            <a:r>
              <a:rPr lang="en-US" altLang="en-US" sz="2800" b="1" u="sng" dirty="0" err="1">
                <a:solidFill>
                  <a:srgbClr val="FF0000"/>
                </a:solidFill>
                <a:latin typeface="Arial" panose="020B0604020202020204" pitchFamily="34" charset="0"/>
                <a:cs typeface="Arial" panose="020B0604020202020204" pitchFamily="34" charset="0"/>
              </a:rPr>
              <a:t>Tình</a:t>
            </a:r>
            <a:r>
              <a:rPr lang="en-US" altLang="en-US" sz="2800" b="1" u="sng" dirty="0">
                <a:solidFill>
                  <a:srgbClr val="FF0000"/>
                </a:solidFill>
                <a:latin typeface="Arial" panose="020B0604020202020204" pitchFamily="34" charset="0"/>
                <a:cs typeface="Arial" panose="020B0604020202020204" pitchFamily="34" charset="0"/>
              </a:rPr>
              <a:t> </a:t>
            </a:r>
            <a:r>
              <a:rPr lang="en-US" altLang="en-US" sz="2800" b="1" u="sng" dirty="0" err="1">
                <a:solidFill>
                  <a:srgbClr val="FF0000"/>
                </a:solidFill>
                <a:latin typeface="Arial" panose="020B0604020202020204" pitchFamily="34" charset="0"/>
                <a:cs typeface="Arial" panose="020B0604020202020204" pitchFamily="34" charset="0"/>
              </a:rPr>
              <a:t>yêu</a:t>
            </a:r>
            <a:r>
              <a:rPr lang="en-US" altLang="en-US" sz="2800" b="1" u="sng" dirty="0">
                <a:solidFill>
                  <a:srgbClr val="FF0000"/>
                </a:solidFill>
                <a:latin typeface="Arial" panose="020B0604020202020204" pitchFamily="34" charset="0"/>
                <a:cs typeface="Arial" panose="020B0604020202020204" pitchFamily="34" charset="0"/>
              </a:rPr>
              <a:t> </a:t>
            </a:r>
            <a:r>
              <a:rPr lang="en-US" altLang="en-US" sz="2800" b="1" u="sng" dirty="0" err="1">
                <a:solidFill>
                  <a:srgbClr val="FF0000"/>
                </a:solidFill>
                <a:latin typeface="Arial" panose="020B0604020202020204" pitchFamily="34" charset="0"/>
                <a:cs typeface="Arial" panose="020B0604020202020204" pitchFamily="34" charset="0"/>
              </a:rPr>
              <a:t>cuộc</a:t>
            </a:r>
            <a:r>
              <a:rPr lang="en-US" altLang="en-US" sz="2800" b="1" u="sng" dirty="0">
                <a:solidFill>
                  <a:srgbClr val="FF0000"/>
                </a:solidFill>
                <a:latin typeface="Arial" panose="020B0604020202020204" pitchFamily="34" charset="0"/>
                <a:cs typeface="Arial" panose="020B0604020202020204" pitchFamily="34" charset="0"/>
              </a:rPr>
              <a:t> </a:t>
            </a:r>
            <a:r>
              <a:rPr lang="en-US" altLang="en-US" sz="2800" b="1" u="sng" dirty="0" err="1">
                <a:solidFill>
                  <a:srgbClr val="FF0000"/>
                </a:solidFill>
                <a:latin typeface="Arial" panose="020B0604020202020204" pitchFamily="34" charset="0"/>
                <a:cs typeface="Arial" panose="020B0604020202020204" pitchFamily="34" charset="0"/>
              </a:rPr>
              <a:t>sống</a:t>
            </a:r>
            <a:endParaRPr lang="en-US" altLang="en-US" sz="2000" u="sng" dirty="0">
              <a:latin typeface="Times New Roman" panose="02020603050405020304" pitchFamily="18" charset="0"/>
              <a:ea typeface="Arial" panose="020B0604020202020204" pitchFamily="34" charset="0"/>
            </a:endParaRPr>
          </a:p>
          <a:p>
            <a:pPr marL="0" lvl="0" indent="0">
              <a:spcBef>
                <a:spcPct val="0"/>
              </a:spcBef>
              <a:buFontTx/>
              <a:buNone/>
            </a:pPr>
            <a:r>
              <a:rPr lang="en-US" altLang="en-US" sz="2800" b="1" i="1" dirty="0" smtClean="0">
                <a:solidFill>
                  <a:srgbClr val="009900"/>
                </a:solidFill>
                <a:latin typeface="Times New Roman" panose="02020603050405020304" pitchFamily="18" charset="0"/>
                <a:cs typeface="Arial" panose="020B0604020202020204" pitchFamily="34" charset="0"/>
              </a:rPr>
              <a:t>1</a:t>
            </a:r>
            <a:r>
              <a:rPr lang="en-US" altLang="en-US" sz="2800" b="1" i="1" dirty="0">
                <a:solidFill>
                  <a:srgbClr val="009900"/>
                </a:solidFill>
                <a:latin typeface="Times New Roman" panose="02020603050405020304" pitchFamily="18" charset="0"/>
                <a:cs typeface="Arial" panose="020B0604020202020204" pitchFamily="34" charset="0"/>
              </a:rPr>
              <a:t>. Vương quốc vắng </a:t>
            </a:r>
            <a:r>
              <a:rPr lang="en-US" altLang="en-US" sz="2800" b="1" i="1" dirty="0" err="1">
                <a:solidFill>
                  <a:srgbClr val="009900"/>
                </a:solidFill>
                <a:latin typeface="Times New Roman" panose="02020603050405020304" pitchFamily="18" charset="0"/>
                <a:cs typeface="Arial" panose="020B0604020202020204" pitchFamily="34" charset="0"/>
              </a:rPr>
              <a:t>nụ</a:t>
            </a:r>
            <a:r>
              <a:rPr lang="en-US" altLang="en-US" sz="2800" b="1" i="1" dirty="0">
                <a:solidFill>
                  <a:srgbClr val="009900"/>
                </a:solidFill>
                <a:latin typeface="Times New Roman" panose="02020603050405020304" pitchFamily="18" charset="0"/>
                <a:cs typeface="Arial" panose="020B0604020202020204" pitchFamily="34" charset="0"/>
              </a:rPr>
              <a:t> </a:t>
            </a:r>
            <a:r>
              <a:rPr lang="en-US" altLang="en-US" sz="2800" b="1" i="1" dirty="0" err="1" smtClean="0">
                <a:solidFill>
                  <a:srgbClr val="009900"/>
                </a:solidFill>
                <a:latin typeface="Times New Roman" panose="02020603050405020304" pitchFamily="18" charset="0"/>
                <a:cs typeface="Arial" panose="020B0604020202020204" pitchFamily="34" charset="0"/>
              </a:rPr>
              <a:t>cười</a:t>
            </a:r>
            <a:r>
              <a:rPr lang="en-US" altLang="en-US" sz="2800" b="1" i="1" dirty="0" smtClean="0">
                <a:solidFill>
                  <a:srgbClr val="009900"/>
                </a:solidFill>
                <a:latin typeface="Times New Roman" panose="02020603050405020304" pitchFamily="18" charset="0"/>
                <a:cs typeface="Arial" panose="020B0604020202020204" pitchFamily="34" charset="0"/>
              </a:rPr>
              <a:t>.</a:t>
            </a:r>
            <a:endParaRPr lang="en-US" altLang="en-US" sz="2800" b="1" i="1" dirty="0">
              <a:solidFill>
                <a:srgbClr val="009900"/>
              </a:solidFill>
              <a:latin typeface="Times New Roman" panose="02020603050405020304" pitchFamily="18" charset="0"/>
              <a:cs typeface="Arial" panose="020B0604020202020204" pitchFamily="34" charset="0"/>
            </a:endParaRPr>
          </a:p>
          <a:p>
            <a:pPr marL="0" lvl="0" indent="0">
              <a:spcBef>
                <a:spcPct val="0"/>
              </a:spcBef>
              <a:buFontTx/>
              <a:buNone/>
            </a:pPr>
            <a:r>
              <a:rPr lang="en-US" altLang="en-US" sz="2800" b="1" i="1" dirty="0">
                <a:solidFill>
                  <a:srgbClr val="009900"/>
                </a:solidFill>
                <a:latin typeface="Times New Roman" panose="02020603050405020304" pitchFamily="18" charset="0"/>
                <a:cs typeface="Arial" panose="020B0604020202020204" pitchFamily="34" charset="0"/>
              </a:rPr>
              <a:t>2. Ngắm trăng - </a:t>
            </a:r>
            <a:r>
              <a:rPr lang="en-US" altLang="en-US" sz="2800" b="1" i="1" dirty="0" err="1">
                <a:solidFill>
                  <a:srgbClr val="009900"/>
                </a:solidFill>
                <a:latin typeface="Times New Roman" panose="02020603050405020304" pitchFamily="18" charset="0"/>
                <a:cs typeface="Arial" panose="020B0604020202020204" pitchFamily="34" charset="0"/>
              </a:rPr>
              <a:t>Không</a:t>
            </a:r>
            <a:r>
              <a:rPr lang="en-US" altLang="en-US" sz="2800" b="1" i="1" dirty="0">
                <a:solidFill>
                  <a:srgbClr val="009900"/>
                </a:solidFill>
                <a:latin typeface="Times New Roman" panose="02020603050405020304" pitchFamily="18" charset="0"/>
                <a:cs typeface="Arial" panose="020B0604020202020204" pitchFamily="34" charset="0"/>
              </a:rPr>
              <a:t> </a:t>
            </a:r>
            <a:r>
              <a:rPr lang="en-US" altLang="en-US" sz="2800" b="1" i="1" dirty="0" err="1" smtClean="0">
                <a:solidFill>
                  <a:srgbClr val="009900"/>
                </a:solidFill>
                <a:latin typeface="Times New Roman" panose="02020603050405020304" pitchFamily="18" charset="0"/>
                <a:cs typeface="Arial" panose="020B0604020202020204" pitchFamily="34" charset="0"/>
              </a:rPr>
              <a:t>đề</a:t>
            </a:r>
            <a:r>
              <a:rPr lang="en-US" altLang="en-US" sz="2800" b="1" i="1" dirty="0" smtClean="0">
                <a:solidFill>
                  <a:srgbClr val="009900"/>
                </a:solidFill>
                <a:latin typeface="Times New Roman" panose="02020603050405020304" pitchFamily="18" charset="0"/>
                <a:cs typeface="Arial" panose="020B0604020202020204" pitchFamily="34" charset="0"/>
              </a:rPr>
              <a:t>.</a:t>
            </a:r>
            <a:endParaRPr lang="en-US" altLang="en-US" sz="2800" b="1" i="1" dirty="0">
              <a:solidFill>
                <a:srgbClr val="009900"/>
              </a:solidFill>
              <a:latin typeface="Times New Roman" panose="02020603050405020304" pitchFamily="18" charset="0"/>
              <a:cs typeface="Arial" panose="020B0604020202020204" pitchFamily="34" charset="0"/>
            </a:endParaRPr>
          </a:p>
          <a:p>
            <a:pPr marL="0" lvl="0" indent="0">
              <a:spcBef>
                <a:spcPct val="0"/>
              </a:spcBef>
              <a:buFontTx/>
              <a:buNone/>
            </a:pPr>
            <a:r>
              <a:rPr lang="en-US" altLang="en-US" sz="2800" b="1" i="1" dirty="0">
                <a:solidFill>
                  <a:srgbClr val="009900"/>
                </a:solidFill>
                <a:latin typeface="Times New Roman" panose="02020603050405020304" pitchFamily="18" charset="0"/>
                <a:cs typeface="Arial" panose="020B0604020202020204" pitchFamily="34" charset="0"/>
              </a:rPr>
              <a:t>3. Con chim chiền chiện </a:t>
            </a:r>
          </a:p>
          <a:p>
            <a:pPr marL="0" lvl="0" indent="0">
              <a:spcBef>
                <a:spcPct val="0"/>
              </a:spcBef>
              <a:buFontTx/>
              <a:buNone/>
            </a:pPr>
            <a:r>
              <a:rPr lang="en-US" altLang="en-US" sz="2800" b="1" i="1" dirty="0">
                <a:solidFill>
                  <a:srgbClr val="009900"/>
                </a:solidFill>
                <a:latin typeface="Times New Roman" panose="02020603050405020304" pitchFamily="18" charset="0"/>
                <a:cs typeface="Arial" panose="020B0604020202020204" pitchFamily="34" charset="0"/>
              </a:rPr>
              <a:t>4. Tiếng cười l</a:t>
            </a:r>
            <a:r>
              <a:rPr lang="en-US" altLang="en-US" sz="2800" b="1" i="1" dirty="0">
                <a:solidFill>
                  <a:srgbClr val="009900"/>
                </a:solidFill>
                <a:latin typeface="Times New Roman" panose="02020603050405020304" pitchFamily="18" charset="0"/>
                <a:ea typeface="Arial" panose="020B0604020202020204" pitchFamily="34" charset="0"/>
              </a:rPr>
              <a:t>à</a:t>
            </a:r>
            <a:r>
              <a:rPr lang="en-US" altLang="en-US" sz="2800" b="1" i="1" dirty="0">
                <a:solidFill>
                  <a:srgbClr val="009900"/>
                </a:solidFill>
                <a:latin typeface="Times New Roman" panose="02020603050405020304" pitchFamily="18" charset="0"/>
                <a:cs typeface="Arial" panose="020B0604020202020204" pitchFamily="34" charset="0"/>
              </a:rPr>
              <a:t> liều thuốc bổ </a:t>
            </a:r>
          </a:p>
          <a:p>
            <a:pPr marL="0" lvl="0" indent="0">
              <a:spcBef>
                <a:spcPct val="0"/>
              </a:spcBef>
              <a:buFontTx/>
              <a:buNone/>
            </a:pPr>
            <a:r>
              <a:rPr lang="en-US" altLang="en-US" sz="2800" b="1" i="1" dirty="0">
                <a:solidFill>
                  <a:srgbClr val="009900"/>
                </a:solidFill>
                <a:latin typeface="Times New Roman" panose="02020603050405020304" pitchFamily="18" charset="0"/>
                <a:cs typeface="Arial" panose="020B0604020202020204" pitchFamily="34" charset="0"/>
              </a:rPr>
              <a:t>5. Ăn “mầm đá”</a:t>
            </a:r>
            <a:endParaRPr lang="en-US" altLang="en-US" sz="2800" b="1" i="1" dirty="0">
              <a:solidFill>
                <a:srgbClr val="009900"/>
              </a:solidFill>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97290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Table 6145"/>
          <p:cNvGraphicFramePr/>
          <p:nvPr>
            <p:extLst>
              <p:ext uri="{D42A27DB-BD31-4B8C-83A1-F6EECF244321}">
                <p14:modId xmlns:p14="http://schemas.microsoft.com/office/powerpoint/2010/main" val="3141640923"/>
              </p:ext>
            </p:extLst>
          </p:nvPr>
        </p:nvGraphicFramePr>
        <p:xfrm>
          <a:off x="0" y="0"/>
          <a:ext cx="9144000" cy="7694168"/>
        </p:xfrm>
        <a:graphic>
          <a:graphicData uri="http://schemas.openxmlformats.org/drawingml/2006/table">
            <a:tbl>
              <a:tblPr/>
              <a:tblGrid>
                <a:gridCol w="661988">
                  <a:extLst>
                    <a:ext uri="{9D8B030D-6E8A-4147-A177-3AD203B41FA5}">
                      <a16:colId xmlns:a16="http://schemas.microsoft.com/office/drawing/2014/main" val="20000"/>
                    </a:ext>
                  </a:extLst>
                </a:gridCol>
                <a:gridCol w="1374775">
                  <a:extLst>
                    <a:ext uri="{9D8B030D-6E8A-4147-A177-3AD203B41FA5}">
                      <a16:colId xmlns:a16="http://schemas.microsoft.com/office/drawing/2014/main" val="20001"/>
                    </a:ext>
                  </a:extLst>
                </a:gridCol>
                <a:gridCol w="1452562">
                  <a:extLst>
                    <a:ext uri="{9D8B030D-6E8A-4147-A177-3AD203B41FA5}">
                      <a16:colId xmlns:a16="http://schemas.microsoft.com/office/drawing/2014/main" val="20002"/>
                    </a:ext>
                  </a:extLst>
                </a:gridCol>
                <a:gridCol w="1000125">
                  <a:extLst>
                    <a:ext uri="{9D8B030D-6E8A-4147-A177-3AD203B41FA5}">
                      <a16:colId xmlns:a16="http://schemas.microsoft.com/office/drawing/2014/main" val="20003"/>
                    </a:ext>
                  </a:extLst>
                </a:gridCol>
                <a:gridCol w="4654550">
                  <a:extLst>
                    <a:ext uri="{9D8B030D-6E8A-4147-A177-3AD203B41FA5}">
                      <a16:colId xmlns:a16="http://schemas.microsoft.com/office/drawing/2014/main" val="20004"/>
                    </a:ext>
                  </a:extLst>
                </a:gridCol>
              </a:tblGrid>
              <a:tr h="3683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STT</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Tên bài</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Tác giả</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Thể loại</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Nội dung chính</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556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1</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FF0000"/>
                          </a:solidFill>
                          <a:latin typeface="Times New Roman" panose="02020603050405020304" pitchFamily="18" charset="0"/>
                          <a:cs typeface="Times New Roman" panose="02020603050405020304" pitchFamily="18" charset="0"/>
                        </a:rPr>
                        <a:t>Đường đi Sa Pa</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Nguyễn Phan Hách</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Văn xuôi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15000"/>
                        </a:lnSpc>
                        <a:buNone/>
                      </a:pPr>
                      <a:r>
                        <a:rPr sz="2800" dirty="0">
                          <a:solidFill>
                            <a:srgbClr val="002060"/>
                          </a:solidFill>
                          <a:latin typeface="Times New Roman" panose="02020603050405020304" pitchFamily="18" charset="0"/>
                          <a:cs typeface="Times New Roman" panose="02020603050405020304" pitchFamily="18" charset="0"/>
                        </a:rPr>
                        <a:t>Ca ngợi cảnh đẹp Sa Pa, thể hiện tình cảm yêu mến cảnh đẹp đất nước của tác giả.</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461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2</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FF0000"/>
                          </a:solidFill>
                          <a:latin typeface="Times New Roman" panose="02020603050405020304" pitchFamily="18" charset="0"/>
                          <a:cs typeface="Times New Roman" panose="02020603050405020304" pitchFamily="18" charset="0"/>
                        </a:rPr>
                        <a:t>Trăng ơi … từ đâu đến ?</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Trần Đăng Khoa</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Thơ</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15000"/>
                        </a:lnSpc>
                        <a:buNone/>
                      </a:pPr>
                      <a:r>
                        <a:rPr sz="2800" dirty="0">
                          <a:solidFill>
                            <a:srgbClr val="002060"/>
                          </a:solidFill>
                          <a:latin typeface="Times New Roman" panose="02020603050405020304" pitchFamily="18" charset="0"/>
                          <a:cs typeface="Times New Roman" panose="02020603050405020304" pitchFamily="18" charset="0"/>
                        </a:rPr>
                        <a:t>Thể hiện tình cảm gắn bó với trăng, với quê hương đất nước.</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5382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3</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FF0000"/>
                          </a:solidFill>
                          <a:latin typeface="Times New Roman" panose="02020603050405020304" pitchFamily="18" charset="0"/>
                          <a:cs typeface="Times New Roman" panose="02020603050405020304" pitchFamily="18" charset="0"/>
                        </a:rPr>
                        <a:t>Hơn một nghìn ngày vòng quanh trái đất</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Hồ Diệu Tấn Đỗ Thái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Văn xuôi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15000"/>
                        </a:lnSpc>
                        <a:buNone/>
                      </a:pPr>
                      <a:r>
                        <a:rPr sz="2800" dirty="0">
                          <a:solidFill>
                            <a:srgbClr val="002060"/>
                          </a:solidFill>
                          <a:latin typeface="Times New Roman" panose="02020603050405020304" pitchFamily="18" charset="0"/>
                          <a:cs typeface="Times New Roman" panose="02020603050405020304" pitchFamily="18" charset="0"/>
                        </a:rPr>
                        <a:t>Ma-gien-lăng cùng đoàn thủy thủ trong chuyến thám hiểm hơn một nghìn ngày đã khẳng định trái đất hình cầu, phát hiện Thái Bình Dương và nhiều vùng đất mới.</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2447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Table 6145"/>
          <p:cNvGraphicFramePr/>
          <p:nvPr>
            <p:extLst>
              <p:ext uri="{D42A27DB-BD31-4B8C-83A1-F6EECF244321}">
                <p14:modId xmlns:p14="http://schemas.microsoft.com/office/powerpoint/2010/main" val="363513964"/>
              </p:ext>
            </p:extLst>
          </p:nvPr>
        </p:nvGraphicFramePr>
        <p:xfrm>
          <a:off x="0" y="0"/>
          <a:ext cx="9144000" cy="6712712"/>
        </p:xfrm>
        <a:graphic>
          <a:graphicData uri="http://schemas.openxmlformats.org/drawingml/2006/table">
            <a:tbl>
              <a:tblPr/>
              <a:tblGrid>
                <a:gridCol w="661988">
                  <a:extLst>
                    <a:ext uri="{9D8B030D-6E8A-4147-A177-3AD203B41FA5}">
                      <a16:colId xmlns:a16="http://schemas.microsoft.com/office/drawing/2014/main" val="20000"/>
                    </a:ext>
                  </a:extLst>
                </a:gridCol>
                <a:gridCol w="1374775">
                  <a:extLst>
                    <a:ext uri="{9D8B030D-6E8A-4147-A177-3AD203B41FA5}">
                      <a16:colId xmlns:a16="http://schemas.microsoft.com/office/drawing/2014/main" val="20001"/>
                    </a:ext>
                  </a:extLst>
                </a:gridCol>
                <a:gridCol w="1452562">
                  <a:extLst>
                    <a:ext uri="{9D8B030D-6E8A-4147-A177-3AD203B41FA5}">
                      <a16:colId xmlns:a16="http://schemas.microsoft.com/office/drawing/2014/main" val="20002"/>
                    </a:ext>
                  </a:extLst>
                </a:gridCol>
                <a:gridCol w="1000125">
                  <a:extLst>
                    <a:ext uri="{9D8B030D-6E8A-4147-A177-3AD203B41FA5}">
                      <a16:colId xmlns:a16="http://schemas.microsoft.com/office/drawing/2014/main" val="20003"/>
                    </a:ext>
                  </a:extLst>
                </a:gridCol>
                <a:gridCol w="4654550">
                  <a:extLst>
                    <a:ext uri="{9D8B030D-6E8A-4147-A177-3AD203B41FA5}">
                      <a16:colId xmlns:a16="http://schemas.microsoft.com/office/drawing/2014/main" val="20004"/>
                    </a:ext>
                  </a:extLst>
                </a:gridCol>
              </a:tblGrid>
              <a:tr h="3683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STT</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Tên bài</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Tác giả</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Thể loại</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Nội dung chính</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1461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b="1" dirty="0">
                          <a:solidFill>
                            <a:srgbClr val="FFFFFF"/>
                          </a:solidFill>
                          <a:latin typeface="Times New Roman" panose="02020603050405020304" pitchFamily="18" charset="0"/>
                          <a:cs typeface="Times New Roman" panose="02020603050405020304" pitchFamily="18" charset="0"/>
                        </a:rPr>
                        <a:t>4</a:t>
                      </a:r>
                      <a:endParaRPr lang="en-US" sz="28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FF0000"/>
                          </a:solidFill>
                          <a:latin typeface="Times New Roman" panose="02020603050405020304" pitchFamily="18" charset="0"/>
                          <a:cs typeface="Times New Roman" panose="02020603050405020304" pitchFamily="18" charset="0"/>
                        </a:rPr>
                        <a:t>Dòng sông mặc áo</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Nguyễn Trọng Tạo</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Thơ</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15000"/>
                        </a:lnSpc>
                        <a:buNone/>
                      </a:pPr>
                      <a:r>
                        <a:rPr sz="2800" dirty="0">
                          <a:solidFill>
                            <a:srgbClr val="002060"/>
                          </a:solidFill>
                          <a:latin typeface="Times New Roman" panose="02020603050405020304" pitchFamily="18" charset="0"/>
                          <a:cs typeface="Times New Roman" panose="02020603050405020304" pitchFamily="18" charset="0"/>
                        </a:rPr>
                        <a:t>Dòng sông duyên dáng luôn đổi màu – sáng, trưa, chiều, tối – như mỗi lúc lại khoác lên mình một chiếc áo mới.</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solidFill>
                        <a:schemeClr val="bg1"/>
                      </a:solidFill>
                      <a:prstDash val="solid"/>
                      <a:headEnd type="none" w="med" len="med"/>
                      <a:tailEnd type="none" w="med" len="med"/>
                    </a:lnR>
                    <a:lnT w="38100" cap="flat" cmpd="sng" algn="ctr">
                      <a:solidFill>
                        <a:schemeClr val="bg1"/>
                      </a:solidFill>
                      <a:prstDash val="solid"/>
                      <a:roun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14776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1400" b="1" dirty="0">
                          <a:solidFill>
                            <a:srgbClr val="FFFFFF"/>
                          </a:solidFill>
                          <a:latin typeface="Calibri" panose="020F0502020204030204" pitchFamily="34" charset="0"/>
                        </a:rPr>
                        <a:t>5</a:t>
                      </a:r>
                      <a:endParaRPr lang="en-US" sz="1400" b="1" dirty="0">
                        <a:solidFill>
                          <a:srgbClr val="FFFFFF"/>
                        </a:solidFill>
                        <a:latin typeface=".VnTime" panose="020B7200000000000000" pitchFamily="34"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FF0000"/>
                          </a:solidFill>
                          <a:latin typeface="Times New Roman" panose="02020603050405020304" pitchFamily="18" charset="0"/>
                          <a:cs typeface="Times New Roman" panose="02020603050405020304" pitchFamily="18" charset="0"/>
                        </a:rPr>
                        <a:t>Ăng – co – vát</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Sách những kì quan thế giới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Văn xuôi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15000"/>
                        </a:lnSpc>
                        <a:buNone/>
                      </a:pPr>
                      <a:r>
                        <a:rPr sz="2800" dirty="0">
                          <a:solidFill>
                            <a:srgbClr val="002060"/>
                          </a:solidFill>
                          <a:latin typeface="Times New Roman" panose="02020603050405020304" pitchFamily="18" charset="0"/>
                          <a:cs typeface="Times New Roman" panose="02020603050405020304" pitchFamily="18" charset="0"/>
                        </a:rPr>
                        <a:t>Ca ngợi vẻ đẹp của khu đền Ăng – co – vát của đất nước Cam – pu – chia.</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1050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1400" b="1" dirty="0">
                          <a:solidFill>
                            <a:srgbClr val="FFFFFF"/>
                          </a:solidFill>
                          <a:latin typeface="Calibri" panose="020F0502020204030204" pitchFamily="34" charset="0"/>
                        </a:rPr>
                        <a:t>6</a:t>
                      </a:r>
                      <a:endParaRPr lang="en-US" sz="1400" b="1" dirty="0">
                        <a:solidFill>
                          <a:srgbClr val="FFFFFF"/>
                        </a:solidFill>
                        <a:latin typeface=".VnTime" panose="020B7200000000000000" pitchFamily="34"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FF0000"/>
                          </a:solidFill>
                          <a:latin typeface="Times New Roman" panose="02020603050405020304" pitchFamily="18" charset="0"/>
                          <a:cs typeface="Times New Roman" panose="02020603050405020304" pitchFamily="18" charset="0"/>
                        </a:rPr>
                        <a:t>Con chuồn chuồn nước</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Nguyễn Thế Hội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lnSpc>
                          <a:spcPct val="115000"/>
                        </a:lnSpc>
                        <a:buNone/>
                      </a:pPr>
                      <a:r>
                        <a:rPr sz="2800" dirty="0">
                          <a:solidFill>
                            <a:srgbClr val="000000"/>
                          </a:solidFill>
                          <a:latin typeface="Times New Roman" panose="02020603050405020304" pitchFamily="18" charset="0"/>
                          <a:cs typeface="Times New Roman" panose="02020603050405020304" pitchFamily="18" charset="0"/>
                        </a:rPr>
                        <a:t>Văn xuôi</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just" eaLnBrk="1" hangingPunct="1">
                        <a:lnSpc>
                          <a:spcPct val="115000"/>
                        </a:lnSpc>
                        <a:buNone/>
                      </a:pPr>
                      <a:r>
                        <a:rPr sz="2800" dirty="0">
                          <a:solidFill>
                            <a:srgbClr val="002060"/>
                          </a:solidFill>
                          <a:latin typeface="Times New Roman" panose="02020603050405020304" pitchFamily="18" charset="0"/>
                          <a:cs typeface="Times New Roman" panose="02020603050405020304" pitchFamily="18" charset="0"/>
                        </a:rPr>
                        <a:t>Miêu tả vẻ đẹp của con chuồn chuồn nước, qua đó, thể hiện tình yêu đối với quê hương.</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Table 7169"/>
          <p:cNvGraphicFramePr/>
          <p:nvPr>
            <p:extLst>
              <p:ext uri="{D42A27DB-BD31-4B8C-83A1-F6EECF244321}">
                <p14:modId xmlns:p14="http://schemas.microsoft.com/office/powerpoint/2010/main" val="3350984777"/>
              </p:ext>
            </p:extLst>
          </p:nvPr>
        </p:nvGraphicFramePr>
        <p:xfrm>
          <a:off x="0" y="0"/>
          <a:ext cx="9144000" cy="6778442"/>
        </p:xfrm>
        <a:graphic>
          <a:graphicData uri="http://schemas.openxmlformats.org/drawingml/2006/table">
            <a:tbl>
              <a:tblPr/>
              <a:tblGrid>
                <a:gridCol w="644525">
                  <a:extLst>
                    <a:ext uri="{9D8B030D-6E8A-4147-A177-3AD203B41FA5}">
                      <a16:colId xmlns:a16="http://schemas.microsoft.com/office/drawing/2014/main" val="20000"/>
                    </a:ext>
                  </a:extLst>
                </a:gridCol>
                <a:gridCol w="1887538">
                  <a:extLst>
                    <a:ext uri="{9D8B030D-6E8A-4147-A177-3AD203B41FA5}">
                      <a16:colId xmlns:a16="http://schemas.microsoft.com/office/drawing/2014/main" val="20001"/>
                    </a:ext>
                  </a:extLst>
                </a:gridCol>
                <a:gridCol w="1760537">
                  <a:extLst>
                    <a:ext uri="{9D8B030D-6E8A-4147-A177-3AD203B41FA5}">
                      <a16:colId xmlns:a16="http://schemas.microsoft.com/office/drawing/2014/main" val="20002"/>
                    </a:ext>
                  </a:extLst>
                </a:gridCol>
                <a:gridCol w="1087438">
                  <a:extLst>
                    <a:ext uri="{9D8B030D-6E8A-4147-A177-3AD203B41FA5}">
                      <a16:colId xmlns:a16="http://schemas.microsoft.com/office/drawing/2014/main" val="20003"/>
                    </a:ext>
                  </a:extLst>
                </a:gridCol>
                <a:gridCol w="3763962">
                  <a:extLst>
                    <a:ext uri="{9D8B030D-6E8A-4147-A177-3AD203B41FA5}">
                      <a16:colId xmlns:a16="http://schemas.microsoft.com/office/drawing/2014/main" val="20004"/>
                    </a:ext>
                  </a:extLst>
                </a:gridCol>
              </a:tblGrid>
              <a:tr h="4333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400" dirty="0"/>
                        <a:t>STT</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400" dirty="0"/>
                        <a:t>Tên bài</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400" dirty="0"/>
                        <a:t>Tác giả</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400" dirty="0"/>
                        <a:t>Thể loại</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400" dirty="0"/>
                        <a:t>Nội dung chính</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2878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t>1</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400" dirty="0">
                          <a:solidFill>
                            <a:srgbClr val="FF0000"/>
                          </a:solidFill>
                        </a:rPr>
                        <a:t>Vương quốc vắng nụ cười</a:t>
                      </a: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t>Trần Đức Tiến</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t>Văn xuôi</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400" dirty="0"/>
                        <a:t>Một vương quốc rất buồn chán, có nguy cơ tàn lụi vì vắng tiếng cười. Nhờ một chú bé, nhà vua và cả vương quốc biết cười, thoát khỏi cảnh buồn chán và nguy cơ tàn lụi</a:t>
                      </a: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890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t>2</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solidFill>
                            <a:srgbClr val="FF0000"/>
                          </a:solidFill>
                        </a:rPr>
                        <a:t>Ngắm trăng. Không đề</a:t>
                      </a:r>
                      <a:endParaRPr lang="en-US" sz="2400" dirty="0">
                        <a:solidFill>
                          <a:srgbClr val="FF0000"/>
                        </a:solidFill>
                      </a:endParaRP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400" dirty="0"/>
                        <a:t>Hồ Chí Minh</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400" dirty="0"/>
                        <a:t>Thơ</a:t>
                      </a: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400" dirty="0"/>
                        <a:t>Hai bài thơ sáng tác trong hai hoàn cảnh đặc biệt đều thể hiện tinh thần lạc quan, yêu đời của Bác Hồ</a:t>
                      </a: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14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t>3</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solidFill>
                            <a:srgbClr val="FF0000"/>
                          </a:solidFill>
                        </a:rPr>
                        <a:t>Con chim chiền chiện</a:t>
                      </a:r>
                      <a:endParaRPr lang="en-US" sz="2400" dirty="0">
                        <a:solidFill>
                          <a:srgbClr val="FF0000"/>
                        </a:solidFill>
                      </a:endParaRP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400" dirty="0"/>
                        <a:t>Huy Cận</a:t>
                      </a:r>
                      <a:endParaRPr lang="en-US" sz="24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400" dirty="0"/>
                        <a:t>Thơ</a:t>
                      </a: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400" dirty="0"/>
                        <a:t>Hình ảnh con chim chiền chiện bay lượn, hát ca giữa không gian cao rộng, thanh bình là hình ảnh của cuộc sống ấm no, hạnh phúc, gieo trong lòng người cảm giác yêu đời, yêu cuộc sống.</a:t>
                      </a: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9807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Table 7169"/>
          <p:cNvGraphicFramePr/>
          <p:nvPr>
            <p:extLst>
              <p:ext uri="{D42A27DB-BD31-4B8C-83A1-F6EECF244321}">
                <p14:modId xmlns:p14="http://schemas.microsoft.com/office/powerpoint/2010/main" val="3522474399"/>
              </p:ext>
            </p:extLst>
          </p:nvPr>
        </p:nvGraphicFramePr>
        <p:xfrm>
          <a:off x="0" y="380999"/>
          <a:ext cx="9144000" cy="4394334"/>
        </p:xfrm>
        <a:graphic>
          <a:graphicData uri="http://schemas.openxmlformats.org/drawingml/2006/table">
            <a:tbl>
              <a:tblPr/>
              <a:tblGrid>
                <a:gridCol w="644525">
                  <a:extLst>
                    <a:ext uri="{9D8B030D-6E8A-4147-A177-3AD203B41FA5}">
                      <a16:colId xmlns:a16="http://schemas.microsoft.com/office/drawing/2014/main" val="20000"/>
                    </a:ext>
                  </a:extLst>
                </a:gridCol>
                <a:gridCol w="1887538">
                  <a:extLst>
                    <a:ext uri="{9D8B030D-6E8A-4147-A177-3AD203B41FA5}">
                      <a16:colId xmlns:a16="http://schemas.microsoft.com/office/drawing/2014/main" val="20001"/>
                    </a:ext>
                  </a:extLst>
                </a:gridCol>
                <a:gridCol w="1760537">
                  <a:extLst>
                    <a:ext uri="{9D8B030D-6E8A-4147-A177-3AD203B41FA5}">
                      <a16:colId xmlns:a16="http://schemas.microsoft.com/office/drawing/2014/main" val="20002"/>
                    </a:ext>
                  </a:extLst>
                </a:gridCol>
                <a:gridCol w="1087438">
                  <a:extLst>
                    <a:ext uri="{9D8B030D-6E8A-4147-A177-3AD203B41FA5}">
                      <a16:colId xmlns:a16="http://schemas.microsoft.com/office/drawing/2014/main" val="20003"/>
                    </a:ext>
                  </a:extLst>
                </a:gridCol>
                <a:gridCol w="3763962">
                  <a:extLst>
                    <a:ext uri="{9D8B030D-6E8A-4147-A177-3AD203B41FA5}">
                      <a16:colId xmlns:a16="http://schemas.microsoft.com/office/drawing/2014/main" val="20004"/>
                    </a:ext>
                  </a:extLst>
                </a:gridCol>
              </a:tblGrid>
              <a:tr h="51481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800" dirty="0"/>
                        <a:t>STT</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800" dirty="0"/>
                        <a:t>Tên bài</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800" dirty="0"/>
                        <a:t>Tác giả</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800" dirty="0"/>
                        <a:t>Thể loại</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fontAlgn="t" hangingPunct="1">
                        <a:buNone/>
                      </a:pPr>
                      <a:r>
                        <a:rPr sz="2800" dirty="0"/>
                        <a:t>Nội dung chính</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32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4</a:t>
                      </a:r>
                      <a:endParaRPr lang="en-US" sz="2800" dirty="0"/>
                    </a:p>
                  </a:txBody>
                  <a:tcPr marL="21189" marR="21189" marT="21189" marB="21189">
                    <a:lnL w="12700" cap="flat" cmpd="sng">
                      <a:solidFill>
                        <a:schemeClr val="tx1"/>
                      </a:solidFill>
                      <a:prstDash val="soli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800" dirty="0">
                          <a:solidFill>
                            <a:srgbClr val="FF0000"/>
                          </a:solidFill>
                        </a:rPr>
                        <a:t>Tiếng cười là liều thuốc bổ</a:t>
                      </a:r>
                    </a:p>
                  </a:txBody>
                  <a:tcPr marL="21189" marR="21189" marT="21189" marB="211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Báo Giáo dục và Thời đại</a:t>
                      </a:r>
                      <a:endParaRPr lang="en-US" sz="2800" dirty="0"/>
                    </a:p>
                  </a:txBody>
                  <a:tcPr marL="21189" marR="21189" marT="21189" marB="211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Văn xuôi</a:t>
                      </a:r>
                      <a:endParaRPr lang="en-US" sz="2800" dirty="0"/>
                    </a:p>
                  </a:txBody>
                  <a:tcPr marL="21189" marR="21189" marT="21189" marB="211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lang="vi-VN" altLang="x-none" sz="2800" dirty="0"/>
                        <a:t>Tiếng cười, tính hài hước làm cho con người khỏe mạnh, sống lâu hơn</a:t>
                      </a:r>
                    </a:p>
                  </a:txBody>
                  <a:tcPr marL="21189" marR="21189" marT="21189" marB="21189">
                    <a:lnL w="12700" cap="flat" cmpd="sng" algn="ctr">
                      <a:solidFill>
                        <a:schemeClr val="tx1"/>
                      </a:solidFill>
                      <a:prstDash val="solid"/>
                      <a:round/>
                      <a:headEnd type="none" w="med" len="med"/>
                      <a:tailEnd type="none" w="med" len="med"/>
                    </a:lnL>
                    <a:lnR w="12700" cap="flat" cmpd="sng">
                      <a:solidFill>
                        <a:schemeClr val="tx1"/>
                      </a:solidFill>
                      <a:prstDash val="soli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890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5</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solidFill>
                            <a:srgbClr val="FF0000"/>
                          </a:solidFill>
                        </a:rPr>
                        <a:t>Ăn “mầm đá”</a:t>
                      </a:r>
                      <a:endParaRPr lang="en-US" sz="2800" dirty="0">
                        <a:solidFill>
                          <a:srgbClr val="FF0000"/>
                        </a:solidFill>
                      </a:endParaRPr>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Truyện dân gian Việt Nam</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Văn xuôi</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fontAlgn="t" hangingPunct="1">
                        <a:buNone/>
                      </a:pPr>
                      <a:r>
                        <a:rPr sz="2800" dirty="0"/>
                        <a:t>Ca ngợi Trạng Quỳnh thông minh, vừa biết cách làm cho chúa ăn ngon miệng, lại vừa khéo răn chúa.</a:t>
                      </a:r>
                      <a:endParaRPr lang="en-US" sz="2800" dirty="0"/>
                    </a:p>
                  </a:txBody>
                  <a:tcPr marL="21189" marR="21189" marT="21189" marB="21189">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22510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6" name="Rectangle 20"/>
          <p:cNvSpPr/>
          <p:nvPr/>
        </p:nvSpPr>
        <p:spPr>
          <a:xfrm>
            <a:off x="0" y="6248400"/>
            <a:ext cx="9144000" cy="457200"/>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vi-VN" altLang="en-US" sz="2400" b="1" dirty="0">
              <a:solidFill>
                <a:srgbClr val="FFFF00"/>
              </a:solidFill>
              <a:latin typeface="Times New Roman" panose="02020603050405020304" pitchFamily="18" charset="0"/>
              <a:ea typeface="Arial" panose="020B0604020202020204" pitchFamily="34" charset="0"/>
            </a:endParaRPr>
          </a:p>
        </p:txBody>
      </p:sp>
      <p:sp>
        <p:nvSpPr>
          <p:cNvPr id="9219" name="Text Box 23"/>
          <p:cNvSpPr txBox="1"/>
          <p:nvPr/>
        </p:nvSpPr>
        <p:spPr>
          <a:xfrm>
            <a:off x="962025" y="225425"/>
            <a:ext cx="6534150" cy="523875"/>
          </a:xfrm>
          <a:prstGeom prst="rect">
            <a:avLst/>
          </a:prstGeom>
          <a:noFill/>
          <a:ln w="9525">
            <a:noFill/>
          </a:ln>
        </p:spPr>
        <p:txBody>
          <a:bodyPr wrap="non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latin typeface="Times New Roman" panose="02020603050405020304" pitchFamily="18" charset="0"/>
                <a:cs typeface="Arial" panose="020B0604020202020204" pitchFamily="34" charset="0"/>
              </a:rPr>
              <a:t>Ôn tập v</a:t>
            </a:r>
            <a:r>
              <a:rPr lang="en-US" altLang="en-US" sz="2800" b="1" dirty="0">
                <a:latin typeface="Times New Roman" panose="02020603050405020304" pitchFamily="18" charset="0"/>
                <a:ea typeface="Arial" panose="020B0604020202020204" pitchFamily="34" charset="0"/>
              </a:rPr>
              <a:t>à</a:t>
            </a:r>
            <a:r>
              <a:rPr lang="en-US" altLang="en-US" sz="2800" b="1" dirty="0">
                <a:latin typeface="Times New Roman" panose="02020603050405020304" pitchFamily="18" charset="0"/>
                <a:cs typeface="Arial" panose="020B0604020202020204" pitchFamily="34" charset="0"/>
              </a:rPr>
              <a:t> kiểm tra cuối học kì II – Tiết 2.</a:t>
            </a:r>
            <a:endParaRPr lang="en-US" altLang="en-US" sz="2800" b="1" dirty="0">
              <a:latin typeface="Times New Roman" panose="02020603050405020304" pitchFamily="18" charset="0"/>
              <a:ea typeface="Arial" panose="020B0604020202020204" pitchFamily="34" charset="0"/>
            </a:endParaRPr>
          </a:p>
        </p:txBody>
      </p:sp>
      <p:sp>
        <p:nvSpPr>
          <p:cNvPr id="9220" name="Text Box 26"/>
          <p:cNvSpPr txBox="1"/>
          <p:nvPr/>
        </p:nvSpPr>
        <p:spPr>
          <a:xfrm>
            <a:off x="228600" y="749301"/>
            <a:ext cx="8686800" cy="830997"/>
          </a:xfrm>
          <a:prstGeom prst="rect">
            <a:avLst/>
          </a:prstGeom>
          <a:noFill/>
          <a:ln w="9525">
            <a:noFill/>
          </a:ln>
        </p:spPr>
        <p:txBody>
          <a:bodyPr wrap="squar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400" dirty="0">
                <a:latin typeface="Times New Roman" panose="02020603050405020304" pitchFamily="18" charset="0"/>
                <a:cs typeface="Arial" panose="020B0604020202020204" pitchFamily="34" charset="0"/>
              </a:rPr>
              <a:t>Bảng thống kê các từ đã học ở các tiết Mở rộng vốn từ trong </a:t>
            </a:r>
          </a:p>
          <a:p>
            <a:pPr marL="0" lvl="0" indent="0">
              <a:spcBef>
                <a:spcPct val="0"/>
              </a:spcBef>
              <a:buFontTx/>
              <a:buNone/>
            </a:pPr>
            <a:r>
              <a:rPr lang="en-US" altLang="en-US" sz="2400" dirty="0">
                <a:latin typeface="Times New Roman" panose="02020603050405020304" pitchFamily="18" charset="0"/>
                <a:cs typeface="Arial" panose="020B0604020202020204" pitchFamily="34" charset="0"/>
              </a:rPr>
              <a:t>chú điểm: </a:t>
            </a:r>
            <a:r>
              <a:rPr lang="en-US" altLang="en-US" sz="2400" dirty="0">
                <a:solidFill>
                  <a:srgbClr val="FF0000"/>
                </a:solidFill>
                <a:latin typeface="Times New Roman" panose="02020603050405020304" pitchFamily="18" charset="0"/>
                <a:cs typeface="Arial" panose="020B0604020202020204" pitchFamily="34" charset="0"/>
              </a:rPr>
              <a:t>Khám phá thế giới</a:t>
            </a:r>
            <a:r>
              <a:rPr lang="en-US" altLang="en-US" sz="2400" dirty="0">
                <a:latin typeface="Times New Roman" panose="02020603050405020304" pitchFamily="18" charset="0"/>
                <a:cs typeface="Arial" panose="020B0604020202020204" pitchFamily="34" charset="0"/>
              </a:rPr>
              <a:t>:</a:t>
            </a:r>
            <a:endParaRPr lang="en-US" altLang="en-US" sz="2400" dirty="0">
              <a:latin typeface="Times New Roman" panose="02020603050405020304" pitchFamily="18" charset="0"/>
              <a:ea typeface="Arial" panose="020B0604020202020204" pitchFamily="34" charset="0"/>
            </a:endParaRPr>
          </a:p>
        </p:txBody>
      </p:sp>
      <p:graphicFrame>
        <p:nvGraphicFramePr>
          <p:cNvPr id="9221" name="Table 9220"/>
          <p:cNvGraphicFramePr/>
          <p:nvPr>
            <p:extLst>
              <p:ext uri="{D42A27DB-BD31-4B8C-83A1-F6EECF244321}">
                <p14:modId xmlns:p14="http://schemas.microsoft.com/office/powerpoint/2010/main" val="547761988"/>
              </p:ext>
            </p:extLst>
          </p:nvPr>
        </p:nvGraphicFramePr>
        <p:xfrm>
          <a:off x="228600" y="1676400"/>
          <a:ext cx="8534400" cy="5029200"/>
        </p:xfrm>
        <a:graphic>
          <a:graphicData uri="http://schemas.openxmlformats.org/drawingml/2006/table">
            <a:tbl>
              <a:tblPr/>
              <a:tblGrid>
                <a:gridCol w="4648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2002309">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r>
                        <a:rPr lang="en-US" altLang="en-US" sz="2800" dirty="0">
                          <a:effectLst>
                            <a:outerShdw blurRad="38100" dist="38100" dir="2700000">
                              <a:srgbClr val="C0C0C0"/>
                            </a:outerShdw>
                          </a:effectLst>
                          <a:latin typeface="Times New Roman" panose="02020603050405020304" pitchFamily="18" charset="0"/>
                        </a:rPr>
                        <a:t>Đồ dùng cho các chuyến du lịch và thám hiểm</a:t>
                      </a: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endParaRPr lang="en-US" altLang="en-US" sz="2800" dirty="0">
                        <a:solidFill>
                          <a:srgbClr val="FF0066"/>
                        </a:solidFill>
                        <a:effectLst>
                          <a:outerShdw blurRad="38100" dist="38100" dir="2700000">
                            <a:srgbClr val="C0C0C0"/>
                          </a:outerShdw>
                        </a:effectLst>
                        <a:latin typeface="Garamond" panose="02020404030301010803" pitchFamily="18" charset="0"/>
                      </a:endParaRP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1146">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r>
                        <a:rPr lang="en-US" altLang="en-US" sz="2800" dirty="0">
                          <a:effectLst>
                            <a:outerShdw blurRad="38100" dist="38100" dir="2700000">
                              <a:srgbClr val="C0C0C0"/>
                            </a:outerShdw>
                          </a:effectLst>
                          <a:latin typeface="Times New Roman" panose="02020603050405020304" pitchFamily="18" charset="0"/>
                        </a:rPr>
                        <a:t>Phương tiện giao thông: </a:t>
                      </a: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endParaRPr lang="en-US" altLang="en-US" sz="2800" dirty="0">
                        <a:solidFill>
                          <a:srgbClr val="FF0066"/>
                        </a:solidFill>
                        <a:effectLst>
                          <a:outerShdw blurRad="38100" dist="38100" dir="2700000">
                            <a:srgbClr val="C0C0C0"/>
                          </a:outerShdw>
                        </a:effectLst>
                        <a:latin typeface="Garamond" panose="02020404030301010803" pitchFamily="18" charset="0"/>
                      </a:endParaRP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5574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r>
                        <a:rPr lang="en-US" altLang="en-US" sz="2800" dirty="0">
                          <a:effectLst>
                            <a:outerShdw blurRad="38100" dist="38100" dir="2700000">
                              <a:srgbClr val="C0C0C0"/>
                            </a:outerShdw>
                          </a:effectLst>
                          <a:latin typeface="Times New Roman" panose="02020603050405020304" pitchFamily="18" charset="0"/>
                        </a:rPr>
                        <a:t>Tổ chức và nhân viên phục vụ</a:t>
                      </a: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endParaRPr lang="en-US" altLang="en-US" sz="2800" dirty="0">
                        <a:solidFill>
                          <a:srgbClr val="FF0066"/>
                        </a:solidFill>
                        <a:effectLst>
                          <a:outerShdw blurRad="38100" dist="38100" dir="2700000">
                            <a:srgbClr val="C0C0C0"/>
                          </a:outerShdw>
                        </a:effectLst>
                        <a:latin typeface="Garamond" panose="02020404030301010803" pitchFamily="18" charset="0"/>
                      </a:endParaRP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TextBox 1"/>
          <p:cNvSpPr txBox="1"/>
          <p:nvPr/>
        </p:nvSpPr>
        <p:spPr>
          <a:xfrm>
            <a:off x="5410200" y="1676401"/>
            <a:ext cx="3276600" cy="1384995"/>
          </a:xfrm>
          <a:prstGeom prst="rect">
            <a:avLst/>
          </a:prstGeom>
          <a:noFill/>
        </p:spPr>
        <p:txBody>
          <a:bodyPr wrap="square" rtlCol="0">
            <a:spAutoFit/>
          </a:bodyPr>
          <a:lstStyle/>
          <a:p>
            <a:r>
              <a:rPr lang="en-US" sz="2800" dirty="0" err="1" smtClean="0">
                <a:effectLst>
                  <a:outerShdw blurRad="38100" dist="38100" dir="2700000" algn="tl">
                    <a:srgbClr val="000000">
                      <a:alpha val="43137"/>
                    </a:srgbClr>
                  </a:outerShdw>
                </a:effectLst>
              </a:rPr>
              <a:t>Va</a:t>
            </a:r>
            <a:r>
              <a:rPr lang="en-US" sz="2800" dirty="0" smtClean="0">
                <a:effectLst>
                  <a:outerShdw blurRad="38100" dist="38100" dir="2700000" algn="tl">
                    <a:srgbClr val="000000">
                      <a:alpha val="43137"/>
                    </a:srgbClr>
                  </a:outerShdw>
                </a:effectLst>
              </a:rPr>
              <a:t> li, </a:t>
            </a:r>
            <a:r>
              <a:rPr lang="en-US" sz="2800" dirty="0" err="1" smtClean="0">
                <a:effectLst>
                  <a:outerShdw blurRad="38100" dist="38100" dir="2700000" algn="tl">
                    <a:srgbClr val="000000">
                      <a:alpha val="43137"/>
                    </a:srgbClr>
                  </a:outerShdw>
                </a:effectLst>
              </a:rPr>
              <a:t>cần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câu</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lều</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trại</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quần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áo</a:t>
            </a:r>
            <a:r>
              <a:rPr lang="en-US" sz="2800" dirty="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bơi</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dụng</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cụ</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thể</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thao</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p:txBody>
      </p:sp>
      <p:sp>
        <p:nvSpPr>
          <p:cNvPr id="3" name="TextBox 2"/>
          <p:cNvSpPr txBox="1"/>
          <p:nvPr/>
        </p:nvSpPr>
        <p:spPr>
          <a:xfrm>
            <a:off x="5562600" y="3429000"/>
            <a:ext cx="1251531" cy="369332"/>
          </a:xfrm>
          <a:prstGeom prst="rect">
            <a:avLst/>
          </a:prstGeom>
          <a:noFill/>
        </p:spPr>
        <p:txBody>
          <a:bodyPr wrap="square" rtlCol="0">
            <a:spAutoFit/>
          </a:bodyPr>
          <a:lstStyle/>
          <a:p>
            <a:endParaRPr lang="en-US" dirty="0"/>
          </a:p>
        </p:txBody>
      </p:sp>
      <p:sp>
        <p:nvSpPr>
          <p:cNvPr id="4" name="TextBox 3"/>
          <p:cNvSpPr txBox="1"/>
          <p:nvPr/>
        </p:nvSpPr>
        <p:spPr>
          <a:xfrm>
            <a:off x="4953000" y="3798332"/>
            <a:ext cx="3733800" cy="1384995"/>
          </a:xfrm>
          <a:prstGeom prst="rect">
            <a:avLst/>
          </a:prstGeom>
          <a:noFill/>
        </p:spPr>
        <p:txBody>
          <a:bodyPr wrap="square" rtlCol="0">
            <a:spAutoFit/>
          </a:bodyPr>
          <a:lstStyle/>
          <a:p>
            <a:r>
              <a:rPr lang="en-US" sz="2800" dirty="0" err="1" smtClean="0"/>
              <a:t>Tàu</a:t>
            </a:r>
            <a:r>
              <a:rPr lang="en-US" sz="2800" dirty="0" smtClean="0"/>
              <a:t> </a:t>
            </a:r>
            <a:r>
              <a:rPr lang="en-US" sz="2800" dirty="0" err="1" smtClean="0"/>
              <a:t>thủy</a:t>
            </a:r>
            <a:r>
              <a:rPr lang="en-US" sz="2800" dirty="0" smtClean="0"/>
              <a:t>, </a:t>
            </a:r>
            <a:r>
              <a:rPr lang="en-US" sz="2800" dirty="0" err="1" smtClean="0"/>
              <a:t>bến</a:t>
            </a:r>
            <a:r>
              <a:rPr lang="en-US" sz="2800" dirty="0" smtClean="0"/>
              <a:t> </a:t>
            </a:r>
            <a:r>
              <a:rPr lang="en-US" sz="2800" dirty="0" err="1" smtClean="0"/>
              <a:t>tàu</a:t>
            </a:r>
            <a:r>
              <a:rPr lang="en-US" sz="2800" dirty="0" smtClean="0"/>
              <a:t>, </a:t>
            </a:r>
            <a:r>
              <a:rPr lang="en-US" sz="2800" dirty="0" err="1" smtClean="0"/>
              <a:t>tàu</a:t>
            </a:r>
            <a:r>
              <a:rPr lang="en-US" sz="2800" dirty="0" smtClean="0"/>
              <a:t> </a:t>
            </a:r>
            <a:r>
              <a:rPr lang="en-US" sz="2800" dirty="0" err="1" smtClean="0"/>
              <a:t>hỏa</a:t>
            </a:r>
            <a:r>
              <a:rPr lang="en-US" sz="2800" dirty="0" smtClean="0"/>
              <a:t>, ô </a:t>
            </a:r>
            <a:r>
              <a:rPr lang="en-US" sz="2800" dirty="0" err="1" smtClean="0"/>
              <a:t>tô</a:t>
            </a:r>
            <a:r>
              <a:rPr lang="en-US" sz="2800" dirty="0" smtClean="0"/>
              <a:t> , </a:t>
            </a:r>
            <a:r>
              <a:rPr lang="en-US" sz="2800" dirty="0" err="1" smtClean="0"/>
              <a:t>máy</a:t>
            </a:r>
            <a:r>
              <a:rPr lang="en-US" sz="2800" dirty="0" smtClean="0"/>
              <a:t> bay </a:t>
            </a:r>
            <a:r>
              <a:rPr lang="en-US" sz="2800" dirty="0" err="1" smtClean="0"/>
              <a:t>xe</a:t>
            </a:r>
            <a:r>
              <a:rPr lang="en-US" sz="2800" dirty="0" smtClean="0"/>
              <a:t> </a:t>
            </a:r>
            <a:r>
              <a:rPr lang="en-US" sz="2800" dirty="0" err="1" smtClean="0"/>
              <a:t>điện</a:t>
            </a:r>
            <a:r>
              <a:rPr lang="en-US" sz="2800" dirty="0" smtClean="0"/>
              <a:t>……</a:t>
            </a:r>
            <a:endParaRPr lang="en-US" sz="2800" dirty="0"/>
          </a:p>
        </p:txBody>
      </p:sp>
      <p:sp>
        <p:nvSpPr>
          <p:cNvPr id="5" name="TextBox 4"/>
          <p:cNvSpPr txBox="1"/>
          <p:nvPr/>
        </p:nvSpPr>
        <p:spPr>
          <a:xfrm>
            <a:off x="4953000" y="5183327"/>
            <a:ext cx="3733800" cy="1384995"/>
          </a:xfrm>
          <a:prstGeom prst="rect">
            <a:avLst/>
          </a:prstGeom>
          <a:noFill/>
        </p:spPr>
        <p:txBody>
          <a:bodyPr wrap="square" rtlCol="0">
            <a:spAutoFit/>
          </a:bodyPr>
          <a:lstStyle/>
          <a:p>
            <a:r>
              <a:rPr lang="en-US" sz="2800" dirty="0" err="1" smtClean="0"/>
              <a:t>Khách</a:t>
            </a:r>
            <a:r>
              <a:rPr lang="en-US" sz="2800" dirty="0" smtClean="0"/>
              <a:t> </a:t>
            </a:r>
            <a:r>
              <a:rPr lang="en-US" sz="2800" dirty="0" err="1" smtClean="0"/>
              <a:t>sạn</a:t>
            </a:r>
            <a:r>
              <a:rPr lang="en-US" sz="2800" dirty="0" smtClean="0"/>
              <a:t>, </a:t>
            </a:r>
            <a:r>
              <a:rPr lang="en-US" sz="2800" dirty="0" err="1" smtClean="0"/>
              <a:t>hướng</a:t>
            </a:r>
            <a:r>
              <a:rPr lang="en-US" sz="2800" dirty="0" smtClean="0"/>
              <a:t> </a:t>
            </a:r>
            <a:r>
              <a:rPr lang="en-US" sz="2800" dirty="0" err="1" smtClean="0"/>
              <a:t>dẫn</a:t>
            </a:r>
            <a:r>
              <a:rPr lang="en-US" sz="2800" dirty="0" smtClean="0"/>
              <a:t> </a:t>
            </a:r>
            <a:r>
              <a:rPr lang="en-US" sz="2800" dirty="0" err="1" smtClean="0"/>
              <a:t>viên</a:t>
            </a:r>
            <a:r>
              <a:rPr lang="en-US" sz="2800" dirty="0" smtClean="0"/>
              <a:t>, </a:t>
            </a:r>
            <a:r>
              <a:rPr lang="en-US" sz="2800" dirty="0" err="1" smtClean="0"/>
              <a:t>nhà</a:t>
            </a:r>
            <a:r>
              <a:rPr lang="en-US" sz="2800" dirty="0" smtClean="0"/>
              <a:t> </a:t>
            </a:r>
            <a:r>
              <a:rPr lang="en-US" sz="2800" dirty="0" err="1" smtClean="0"/>
              <a:t>nghỉ</a:t>
            </a:r>
            <a:r>
              <a:rPr lang="en-US" sz="2800" dirty="0" smtClean="0"/>
              <a:t>, </a:t>
            </a:r>
            <a:r>
              <a:rPr lang="en-US" sz="2800" dirty="0" err="1" smtClean="0"/>
              <a:t>phòng</a:t>
            </a:r>
            <a:r>
              <a:rPr lang="en-US" sz="2800" dirty="0" smtClean="0"/>
              <a:t> </a:t>
            </a:r>
            <a:r>
              <a:rPr lang="en-US" sz="2800" dirty="0" err="1" smtClean="0"/>
              <a:t>nghỉ</a:t>
            </a:r>
            <a:r>
              <a:rPr lang="en-US" sz="2800" dirty="0" smtClean="0"/>
              <a:t>, </a:t>
            </a:r>
            <a:r>
              <a:rPr lang="en-US" sz="2800" dirty="0" err="1" smtClean="0"/>
              <a:t>công</a:t>
            </a:r>
            <a:r>
              <a:rPr lang="en-US" sz="2800" dirty="0" smtClean="0"/>
              <a:t> ty du </a:t>
            </a:r>
            <a:r>
              <a:rPr lang="en-US" sz="2800" dirty="0" err="1" smtClean="0"/>
              <a:t>lịch</a:t>
            </a:r>
            <a:r>
              <a:rPr lang="en-US" sz="2800" dirty="0" smtClean="0"/>
              <a:t>…</a:t>
            </a:r>
            <a:endParaRPr lang="en-US" sz="2800" dirty="0"/>
          </a:p>
        </p:txBody>
      </p:sp>
    </p:spTree>
    <p:extLst>
      <p:ext uri="{BB962C8B-B14F-4D97-AF65-F5344CB8AC3E}">
        <p14:creationId xmlns:p14="http://schemas.microsoft.com/office/powerpoint/2010/main" val="119267196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nodePh="1">
                                  <p:stCondLst>
                                    <p:cond delay="0"/>
                                  </p:stCondLst>
                                  <p:endCondLst>
                                    <p:cond evt="begin" delay="0">
                                      <p:tn val="5"/>
                                    </p:cond>
                                  </p:endCondLst>
                                  <p:iterate type="lt">
                                    <p:tmPct val="50000"/>
                                  </p:iterate>
                                  <p:childTnLst>
                                    <p:set>
                                      <p:cBhvr>
                                        <p:cTn id="6" dur="1" fill="hold">
                                          <p:stCondLst>
                                            <p:cond delay="0"/>
                                          </p:stCondLst>
                                        </p:cTn>
                                        <p:tgtEl>
                                          <p:spTgt spid="55316"/>
                                        </p:tgtEl>
                                        <p:attrNameLst>
                                          <p:attrName>style.visibility</p:attrName>
                                        </p:attrNameLst>
                                      </p:cBhvr>
                                      <p:to>
                                        <p:strVal val="visible"/>
                                      </p:to>
                                    </p:set>
                                    <p:anim calcmode="discrete" valueType="clr">
                                      <p:cBhvr override="childStyle">
                                        <p:cTn id="7" dur="80"/>
                                        <p:tgtEl>
                                          <p:spTgt spid="553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5316"/>
                                        </p:tgtEl>
                                        <p:attrNameLst>
                                          <p:attrName>fillcolor</p:attrName>
                                        </p:attrNameLst>
                                      </p:cBhvr>
                                      <p:tavLst>
                                        <p:tav tm="0">
                                          <p:val>
                                            <p:clrVal>
                                              <a:schemeClr val="accent2"/>
                                            </p:clrVal>
                                          </p:val>
                                        </p:tav>
                                        <p:tav tm="50000">
                                          <p:val>
                                            <p:clrVal>
                                              <a:schemeClr val="hlink"/>
                                            </p:clrVal>
                                          </p:val>
                                        </p:tav>
                                      </p:tavLst>
                                    </p:anim>
                                    <p:set>
                                      <p:cBhvr>
                                        <p:cTn id="9" dur="80"/>
                                        <p:tgtEl>
                                          <p:spTgt spid="5531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6" grpId="0"/>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6" name="Rectangle 20"/>
          <p:cNvSpPr/>
          <p:nvPr/>
        </p:nvSpPr>
        <p:spPr>
          <a:xfrm>
            <a:off x="0" y="6248400"/>
            <a:ext cx="9144000" cy="457200"/>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vi-VN" altLang="en-US" sz="2400" b="1" dirty="0">
              <a:solidFill>
                <a:srgbClr val="FFFF00"/>
              </a:solidFill>
              <a:latin typeface="Times New Roman" panose="02020603050405020304" pitchFamily="18" charset="0"/>
              <a:ea typeface="Arial" panose="020B0604020202020204" pitchFamily="34" charset="0"/>
            </a:endParaRPr>
          </a:p>
        </p:txBody>
      </p:sp>
      <p:sp>
        <p:nvSpPr>
          <p:cNvPr id="9219" name="Text Box 23"/>
          <p:cNvSpPr txBox="1"/>
          <p:nvPr/>
        </p:nvSpPr>
        <p:spPr>
          <a:xfrm>
            <a:off x="962025" y="225425"/>
            <a:ext cx="6534150" cy="523875"/>
          </a:xfrm>
          <a:prstGeom prst="rect">
            <a:avLst/>
          </a:prstGeom>
          <a:noFill/>
          <a:ln w="9525">
            <a:noFill/>
          </a:ln>
        </p:spPr>
        <p:txBody>
          <a:bodyPr wrap="non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latin typeface="Times New Roman" panose="02020603050405020304" pitchFamily="18" charset="0"/>
                <a:cs typeface="Arial" panose="020B0604020202020204" pitchFamily="34" charset="0"/>
              </a:rPr>
              <a:t>Ôn tập v</a:t>
            </a:r>
            <a:r>
              <a:rPr lang="en-US" altLang="en-US" sz="2800" b="1" dirty="0">
                <a:latin typeface="Times New Roman" panose="02020603050405020304" pitchFamily="18" charset="0"/>
                <a:ea typeface="Arial" panose="020B0604020202020204" pitchFamily="34" charset="0"/>
              </a:rPr>
              <a:t>à</a:t>
            </a:r>
            <a:r>
              <a:rPr lang="en-US" altLang="en-US" sz="2800" b="1" dirty="0">
                <a:latin typeface="Times New Roman" panose="02020603050405020304" pitchFamily="18" charset="0"/>
                <a:cs typeface="Arial" panose="020B0604020202020204" pitchFamily="34" charset="0"/>
              </a:rPr>
              <a:t> kiểm tra cuối học kì II – Tiết 2.</a:t>
            </a:r>
            <a:endParaRPr lang="en-US" altLang="en-US" sz="2800" b="1" dirty="0">
              <a:latin typeface="Times New Roman" panose="02020603050405020304" pitchFamily="18" charset="0"/>
              <a:ea typeface="Arial" panose="020B0604020202020204" pitchFamily="34" charset="0"/>
            </a:endParaRPr>
          </a:p>
        </p:txBody>
      </p:sp>
      <p:sp>
        <p:nvSpPr>
          <p:cNvPr id="9220" name="Text Box 26"/>
          <p:cNvSpPr txBox="1"/>
          <p:nvPr/>
        </p:nvSpPr>
        <p:spPr>
          <a:xfrm>
            <a:off x="228600" y="749301"/>
            <a:ext cx="8686800" cy="830997"/>
          </a:xfrm>
          <a:prstGeom prst="rect">
            <a:avLst/>
          </a:prstGeom>
          <a:noFill/>
          <a:ln w="9525">
            <a:noFill/>
          </a:ln>
        </p:spPr>
        <p:txBody>
          <a:bodyPr wrap="squar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400" dirty="0">
                <a:latin typeface="Times New Roman" panose="02020603050405020304" pitchFamily="18" charset="0"/>
                <a:cs typeface="Arial" panose="020B0604020202020204" pitchFamily="34" charset="0"/>
              </a:rPr>
              <a:t>Bảng thống kê các từ đã học ở các tiết Mở rộng vốn từ trong </a:t>
            </a:r>
          </a:p>
          <a:p>
            <a:pPr marL="0" lvl="0" indent="0">
              <a:spcBef>
                <a:spcPct val="0"/>
              </a:spcBef>
              <a:buFontTx/>
              <a:buNone/>
            </a:pPr>
            <a:r>
              <a:rPr lang="en-US" altLang="en-US" sz="2400" dirty="0">
                <a:latin typeface="Times New Roman" panose="02020603050405020304" pitchFamily="18" charset="0"/>
                <a:cs typeface="Arial" panose="020B0604020202020204" pitchFamily="34" charset="0"/>
              </a:rPr>
              <a:t>chú điểm: </a:t>
            </a:r>
            <a:r>
              <a:rPr lang="en-US" altLang="en-US" sz="2400" dirty="0">
                <a:solidFill>
                  <a:srgbClr val="FF0000"/>
                </a:solidFill>
                <a:latin typeface="Times New Roman" panose="02020603050405020304" pitchFamily="18" charset="0"/>
                <a:cs typeface="Arial" panose="020B0604020202020204" pitchFamily="34" charset="0"/>
              </a:rPr>
              <a:t>Khám phá thế giới</a:t>
            </a:r>
            <a:r>
              <a:rPr lang="en-US" altLang="en-US" sz="2400" dirty="0">
                <a:latin typeface="Times New Roman" panose="02020603050405020304" pitchFamily="18" charset="0"/>
                <a:cs typeface="Arial" panose="020B0604020202020204" pitchFamily="34" charset="0"/>
              </a:rPr>
              <a:t>:</a:t>
            </a:r>
            <a:endParaRPr lang="en-US" altLang="en-US" sz="2400" dirty="0">
              <a:latin typeface="Times New Roman" panose="02020603050405020304" pitchFamily="18" charset="0"/>
              <a:ea typeface="Arial" panose="020B0604020202020204" pitchFamily="34" charset="0"/>
            </a:endParaRPr>
          </a:p>
        </p:txBody>
      </p:sp>
      <p:graphicFrame>
        <p:nvGraphicFramePr>
          <p:cNvPr id="9221" name="Table 9220"/>
          <p:cNvGraphicFramePr/>
          <p:nvPr>
            <p:extLst>
              <p:ext uri="{D42A27DB-BD31-4B8C-83A1-F6EECF244321}">
                <p14:modId xmlns:p14="http://schemas.microsoft.com/office/powerpoint/2010/main" val="2220984413"/>
              </p:ext>
            </p:extLst>
          </p:nvPr>
        </p:nvGraphicFramePr>
        <p:xfrm>
          <a:off x="228600" y="1676400"/>
          <a:ext cx="8534400" cy="3432048"/>
        </p:xfrm>
        <a:graphic>
          <a:graphicData uri="http://schemas.openxmlformats.org/drawingml/2006/table">
            <a:tbl>
              <a:tblPr/>
              <a:tblGrid>
                <a:gridCol w="3124200">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tblGrid>
              <a:tr h="5175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r>
                        <a:rPr lang="en-US" altLang="en-US" sz="2800" dirty="0">
                          <a:effectLst>
                            <a:outerShdw blurRad="38100" dist="38100" dir="2700000">
                              <a:srgbClr val="C0C0C0"/>
                            </a:outerShdw>
                          </a:effectLst>
                          <a:latin typeface="Times New Roman" panose="02020603050405020304" pitchFamily="18" charset="0"/>
                        </a:rPr>
                        <a:t>Địa điểm tham quan và thám hiểm </a:t>
                      </a:r>
                    </a:p>
                  </a:txBody>
                  <a:tcPr>
                    <a:lnL w="28575" cap="flat" cmpd="sng">
                      <a:solidFill>
                        <a:srgbClr val="FF0000"/>
                      </a:solidFill>
                      <a:prstDash val="solid"/>
                      <a:headEnd type="none" w="med" len="med"/>
                      <a:tailEnd type="none" w="med" len="med"/>
                    </a:lnL>
                    <a:lnR w="28575" cap="flat" cmpd="sng" algn="ctr">
                      <a:solidFill>
                        <a:srgbClr val="FF0000"/>
                      </a:solidFill>
                      <a:prstDash val="solid"/>
                      <a:roun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endParaRPr lang="en-US" altLang="en-US" sz="2800" dirty="0" smtClean="0">
                        <a:solidFill>
                          <a:srgbClr val="FF0066"/>
                        </a:solidFill>
                        <a:effectLst>
                          <a:outerShdw blurRad="38100" dist="38100" dir="2700000">
                            <a:srgbClr val="C0C0C0"/>
                          </a:outerShdw>
                        </a:effectLst>
                        <a:latin typeface="Garamond" panose="02020404030301010803" pitchFamily="18" charset="0"/>
                      </a:endParaRPr>
                    </a:p>
                    <a:p>
                      <a:pPr lvl="0" eaLnBrk="1" hangingPunct="1">
                        <a:spcBef>
                          <a:spcPct val="20000"/>
                        </a:spcBef>
                        <a:buClr>
                          <a:schemeClr val="hlink"/>
                        </a:buClr>
                        <a:buSzPct val="70000"/>
                        <a:buFont typeface="Wingdings" panose="05000000000000000000" pitchFamily="2" charset="2"/>
                        <a:buNone/>
                      </a:pPr>
                      <a:endParaRPr lang="en-US" altLang="en-US" sz="2800" dirty="0" smtClean="0">
                        <a:solidFill>
                          <a:srgbClr val="FF0066"/>
                        </a:solidFill>
                        <a:effectLst>
                          <a:outerShdw blurRad="38100" dist="38100" dir="2700000">
                            <a:srgbClr val="C0C0C0"/>
                          </a:outerShdw>
                        </a:effectLst>
                        <a:latin typeface="Garamond" panose="02020404030301010803" pitchFamily="18" charset="0"/>
                      </a:endParaRPr>
                    </a:p>
                  </a:txBody>
                  <a:tcPr>
                    <a:lnL w="28575" cap="flat" cmpd="sng" algn="ctr">
                      <a:solidFill>
                        <a:srgbClr val="FF0000"/>
                      </a:solidFill>
                      <a:prstDash val="solid"/>
                      <a:roun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r>
                        <a:rPr lang="en-US" altLang="en-US" sz="2800" dirty="0">
                          <a:effectLst>
                            <a:outerShdw blurRad="38100" dist="38100" dir="2700000">
                              <a:srgbClr val="C0C0C0"/>
                            </a:outerShdw>
                          </a:effectLst>
                          <a:latin typeface="Times New Roman" panose="02020603050405020304" pitchFamily="18" charset="0"/>
                        </a:rPr>
                        <a:t>Những khó khăn có thể gặp </a:t>
                      </a: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endParaRPr lang="en-US" altLang="en-US" sz="2800" dirty="0">
                        <a:solidFill>
                          <a:srgbClr val="FF0066"/>
                        </a:solidFill>
                        <a:effectLst>
                          <a:outerShdw blurRad="38100" dist="38100" dir="2700000">
                            <a:srgbClr val="C0C0C0"/>
                          </a:outerShdw>
                        </a:effectLst>
                        <a:latin typeface="Garamond" panose="02020404030301010803" pitchFamily="18" charset="0"/>
                      </a:endParaRP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23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r>
                        <a:rPr lang="en-US" altLang="en-US" sz="2800" dirty="0">
                          <a:effectLst>
                            <a:outerShdw blurRad="38100" dist="38100" dir="2700000">
                              <a:srgbClr val="C0C0C0"/>
                            </a:outerShdw>
                          </a:effectLst>
                          <a:latin typeface="Times New Roman" panose="02020603050405020304" pitchFamily="18" charset="0"/>
                        </a:rPr>
                        <a:t>Những đức tính của người thám </a:t>
                      </a:r>
                      <a:r>
                        <a:rPr lang="en-US" altLang="en-US" sz="2800" dirty="0" err="1">
                          <a:effectLst>
                            <a:outerShdw blurRad="38100" dist="38100" dir="2700000">
                              <a:srgbClr val="C0C0C0"/>
                            </a:outerShdw>
                          </a:effectLst>
                          <a:latin typeface="Times New Roman" panose="02020603050405020304" pitchFamily="18" charset="0"/>
                        </a:rPr>
                        <a:t>hiểm</a:t>
                      </a:r>
                      <a:r>
                        <a:rPr lang="en-US" altLang="en-US" sz="2800" dirty="0">
                          <a:effectLst>
                            <a:outerShdw blurRad="38100" dist="38100" dir="2700000">
                              <a:srgbClr val="C0C0C0"/>
                            </a:outerShdw>
                          </a:effectLst>
                          <a:latin typeface="Times New Roman" panose="02020603050405020304" pitchFamily="18" charset="0"/>
                        </a:rPr>
                        <a:t> </a:t>
                      </a:r>
                      <a:endParaRPr lang="en-US" altLang="en-US" sz="2800" dirty="0" smtClean="0">
                        <a:effectLst>
                          <a:outerShdw blurRad="38100" dist="38100" dir="2700000">
                            <a:srgbClr val="C0C0C0"/>
                          </a:outerShdw>
                        </a:effectLst>
                        <a:latin typeface="Times New Roman" panose="02020603050405020304" pitchFamily="18" charset="0"/>
                      </a:endParaRPr>
                    </a:p>
                    <a:p>
                      <a:pPr lvl="0" eaLnBrk="1" hangingPunct="1">
                        <a:spcBef>
                          <a:spcPct val="20000"/>
                        </a:spcBef>
                        <a:buClr>
                          <a:schemeClr val="hlink"/>
                        </a:buClr>
                        <a:buSzPct val="70000"/>
                        <a:buFont typeface="Wingdings" panose="05000000000000000000" pitchFamily="2" charset="2"/>
                        <a:buNone/>
                      </a:pPr>
                      <a:endParaRPr lang="en-US" altLang="en-US" sz="2800" dirty="0">
                        <a:effectLst>
                          <a:outerShdw blurRad="38100" dist="38100" dir="2700000">
                            <a:srgbClr val="C0C0C0"/>
                          </a:outerShdw>
                        </a:effectLst>
                        <a:latin typeface="Times New Roman" panose="02020603050405020304" pitchFamily="18" charset="0"/>
                      </a:endParaRP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eaLnBrk="1" hangingPunct="1">
                        <a:spcBef>
                          <a:spcPct val="20000"/>
                        </a:spcBef>
                        <a:buClr>
                          <a:schemeClr val="hlink"/>
                        </a:buClr>
                        <a:buSzPct val="70000"/>
                        <a:buFont typeface="Wingdings" panose="05000000000000000000" pitchFamily="2" charset="2"/>
                        <a:buNone/>
                      </a:pPr>
                      <a:endParaRPr lang="en-US" altLang="en-US" sz="2800" dirty="0">
                        <a:solidFill>
                          <a:srgbClr val="FF0066"/>
                        </a:solidFill>
                        <a:effectLst>
                          <a:outerShdw blurRad="38100" dist="38100" dir="2700000">
                            <a:srgbClr val="C0C0C0"/>
                          </a:outerShdw>
                        </a:effectLst>
                        <a:latin typeface="Garamond" panose="02020404030301010803" pitchFamily="18" charset="0"/>
                      </a:endParaRPr>
                    </a:p>
                  </a:txBody>
                  <a:tcPr>
                    <a:lnL w="28575" cap="flat" cmpd="sng">
                      <a:solidFill>
                        <a:srgbClr val="FF0000"/>
                      </a:solidFill>
                      <a:prstDash val="solid"/>
                      <a:headEnd type="none" w="med" len="med"/>
                      <a:tailEnd type="none" w="med" len="med"/>
                    </a:lnL>
                    <a:lnR w="28575" cap="flat" cmpd="sng">
                      <a:solidFill>
                        <a:srgbClr val="FF0000"/>
                      </a:solidFill>
                      <a:prstDash val="solid"/>
                      <a:headEnd type="none" w="med" len="med"/>
                      <a:tailEnd type="none" w="med" len="med"/>
                    </a:lnR>
                    <a:lnT w="28575" cap="flat" cmpd="sng">
                      <a:solidFill>
                        <a:srgbClr val="FF0000"/>
                      </a:solidFill>
                      <a:prstDash val="solid"/>
                      <a:headEnd type="none" w="med" len="med"/>
                      <a:tailEnd type="none" w="med" len="med"/>
                    </a:lnT>
                    <a:lnB w="28575" cap="flat" cmpd="sng">
                      <a:solidFill>
                        <a:srgbClr val="FF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TextBox 1"/>
          <p:cNvSpPr txBox="1"/>
          <p:nvPr/>
        </p:nvSpPr>
        <p:spPr>
          <a:xfrm>
            <a:off x="3657600" y="1676401"/>
            <a:ext cx="5029200" cy="954107"/>
          </a:xfrm>
          <a:prstGeom prst="rect">
            <a:avLst/>
          </a:prstGeom>
          <a:noFill/>
        </p:spPr>
        <p:txBody>
          <a:bodyPr wrap="square" rtlCol="0">
            <a:spAutoFit/>
          </a:bodyPr>
          <a:lstStyle/>
          <a:p>
            <a:r>
              <a:rPr lang="en-US" sz="2800" dirty="0" err="1" smtClean="0">
                <a:effectLst>
                  <a:outerShdw blurRad="38100" dist="38100" dir="2700000" algn="tl">
                    <a:srgbClr val="000000">
                      <a:alpha val="43137"/>
                    </a:srgbClr>
                  </a:outerShdw>
                </a:effectLst>
              </a:rPr>
              <a:t>Phố</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cổ</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bãi</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biển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công</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viên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đền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chùa</a:t>
            </a:r>
            <a:r>
              <a:rPr lang="en-US" sz="2800" dirty="0" smtClean="0">
                <a:effectLst>
                  <a:outerShdw blurRad="38100" dist="38100" dir="2700000" algn="tl">
                    <a:srgbClr val="000000">
                      <a:alpha val="43137"/>
                    </a:srgbClr>
                  </a:outerShdw>
                </a:effectLst>
              </a:rPr>
              <a:t>, di </a:t>
            </a:r>
            <a:r>
              <a:rPr lang="en-US" sz="2800" dirty="0" err="1" smtClean="0">
                <a:effectLst>
                  <a:outerShdw blurRad="38100" dist="38100" dir="2700000" algn="tl">
                    <a:srgbClr val="000000">
                      <a:alpha val="43137"/>
                    </a:srgbClr>
                  </a:outerShdw>
                </a:effectLst>
              </a:rPr>
              <a:t>tích</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lịch</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sử</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p:txBody>
      </p:sp>
      <p:sp>
        <p:nvSpPr>
          <p:cNvPr id="3" name="TextBox 2"/>
          <p:cNvSpPr txBox="1"/>
          <p:nvPr/>
        </p:nvSpPr>
        <p:spPr>
          <a:xfrm>
            <a:off x="3505200" y="3685555"/>
            <a:ext cx="4876800" cy="1384995"/>
          </a:xfrm>
          <a:prstGeom prst="rect">
            <a:avLst/>
          </a:prstGeom>
          <a:noFill/>
        </p:spPr>
        <p:txBody>
          <a:bodyPr wrap="square" rtlCol="0">
            <a:spAutoFit/>
          </a:bodyPr>
          <a:lstStyle/>
          <a:p>
            <a:r>
              <a:rPr lang="en-US" sz="2800" dirty="0" err="1" smtClean="0"/>
              <a:t>Kiên</a:t>
            </a:r>
            <a:r>
              <a:rPr lang="en-US" sz="2800" dirty="0" smtClean="0"/>
              <a:t> </a:t>
            </a:r>
            <a:r>
              <a:rPr lang="en-US" sz="2800" dirty="0" err="1" smtClean="0"/>
              <a:t>trì</a:t>
            </a:r>
            <a:r>
              <a:rPr lang="en-US" sz="2800" dirty="0" smtClean="0"/>
              <a:t>, </a:t>
            </a:r>
            <a:r>
              <a:rPr lang="en-US" sz="2800" dirty="0" err="1" smtClean="0"/>
              <a:t>dũng</a:t>
            </a:r>
            <a:r>
              <a:rPr lang="en-US" sz="2800" dirty="0" smtClean="0"/>
              <a:t> </a:t>
            </a:r>
            <a:r>
              <a:rPr lang="en-US" sz="2800" dirty="0" err="1" smtClean="0"/>
              <a:t>cảm</a:t>
            </a:r>
            <a:r>
              <a:rPr lang="en-US" sz="2800" dirty="0" smtClean="0"/>
              <a:t>, can </a:t>
            </a:r>
            <a:r>
              <a:rPr lang="en-US" sz="2800" dirty="0" err="1" smtClean="0"/>
              <a:t>đảm</a:t>
            </a:r>
            <a:r>
              <a:rPr lang="en-US" sz="2800" dirty="0" smtClean="0"/>
              <a:t>, </a:t>
            </a:r>
            <a:r>
              <a:rPr lang="en-US" sz="2800" dirty="0" err="1" smtClean="0"/>
              <a:t>táo</a:t>
            </a:r>
            <a:r>
              <a:rPr lang="en-US" sz="2800" dirty="0" smtClean="0"/>
              <a:t> </a:t>
            </a:r>
            <a:r>
              <a:rPr lang="en-US" sz="2800" dirty="0" err="1" smtClean="0"/>
              <a:t>bạo</a:t>
            </a:r>
            <a:r>
              <a:rPr lang="en-US" sz="2800" dirty="0" smtClean="0"/>
              <a:t>, </a:t>
            </a:r>
            <a:r>
              <a:rPr lang="en-US" sz="2800" dirty="0" err="1" smtClean="0"/>
              <a:t>bền</a:t>
            </a:r>
            <a:r>
              <a:rPr lang="en-US" sz="2800" dirty="0" smtClean="0"/>
              <a:t> </a:t>
            </a:r>
            <a:r>
              <a:rPr lang="en-US" sz="2800" dirty="0" err="1" smtClean="0"/>
              <a:t>gan</a:t>
            </a:r>
            <a:r>
              <a:rPr lang="en-US" sz="2800" dirty="0" smtClean="0"/>
              <a:t>, </a:t>
            </a:r>
            <a:r>
              <a:rPr lang="en-US" sz="2800" dirty="0" err="1" smtClean="0"/>
              <a:t>bền</a:t>
            </a:r>
            <a:r>
              <a:rPr lang="en-US" sz="2800" dirty="0" smtClean="0"/>
              <a:t> </a:t>
            </a:r>
            <a:r>
              <a:rPr lang="en-US" sz="2800" dirty="0" err="1" smtClean="0"/>
              <a:t>chí</a:t>
            </a:r>
            <a:r>
              <a:rPr lang="en-US" sz="2800" dirty="0" smtClean="0"/>
              <a:t>, </a:t>
            </a:r>
            <a:r>
              <a:rPr lang="en-US" sz="2800" dirty="0" err="1" smtClean="0"/>
              <a:t>thông</a:t>
            </a:r>
            <a:r>
              <a:rPr lang="en-US" sz="2800" dirty="0" smtClean="0"/>
              <a:t> minh…</a:t>
            </a:r>
            <a:endParaRPr lang="en-US" sz="2800" dirty="0"/>
          </a:p>
        </p:txBody>
      </p:sp>
      <p:sp>
        <p:nvSpPr>
          <p:cNvPr id="8" name="TextBox 7"/>
          <p:cNvSpPr txBox="1"/>
          <p:nvPr/>
        </p:nvSpPr>
        <p:spPr>
          <a:xfrm>
            <a:off x="3657600" y="2758455"/>
            <a:ext cx="5029200" cy="954107"/>
          </a:xfrm>
          <a:prstGeom prst="rect">
            <a:avLst/>
          </a:prstGeom>
          <a:noFill/>
        </p:spPr>
        <p:txBody>
          <a:bodyPr wrap="square" rtlCol="0">
            <a:spAutoFit/>
          </a:bodyPr>
          <a:lstStyle/>
          <a:p>
            <a:r>
              <a:rPr lang="en-US" sz="2800" dirty="0" err="1" smtClean="0"/>
              <a:t>Bão</a:t>
            </a:r>
            <a:r>
              <a:rPr lang="en-US" sz="2800" dirty="0" smtClean="0"/>
              <a:t>, </a:t>
            </a:r>
            <a:r>
              <a:rPr lang="en-US" sz="2800" dirty="0" err="1" smtClean="0"/>
              <a:t>thú</a:t>
            </a:r>
            <a:r>
              <a:rPr lang="en-US" sz="2800" dirty="0" smtClean="0"/>
              <a:t> </a:t>
            </a:r>
            <a:r>
              <a:rPr lang="en-US" sz="2800" dirty="0" err="1" smtClean="0"/>
              <a:t>dữ</a:t>
            </a:r>
            <a:r>
              <a:rPr lang="en-US" sz="2800" dirty="0" smtClean="0"/>
              <a:t>, </a:t>
            </a:r>
            <a:r>
              <a:rPr lang="en-US" sz="2800" dirty="0" err="1" smtClean="0"/>
              <a:t>núi</a:t>
            </a:r>
            <a:r>
              <a:rPr lang="en-US" sz="2800" dirty="0" smtClean="0"/>
              <a:t> </a:t>
            </a:r>
            <a:r>
              <a:rPr lang="en-US" sz="2800" dirty="0" err="1" smtClean="0"/>
              <a:t>cao</a:t>
            </a:r>
            <a:r>
              <a:rPr lang="en-US" sz="2800" dirty="0" smtClean="0"/>
              <a:t>, </a:t>
            </a:r>
            <a:r>
              <a:rPr lang="en-US" sz="2800" dirty="0" err="1" smtClean="0"/>
              <a:t>vực</a:t>
            </a:r>
            <a:r>
              <a:rPr lang="en-US" sz="2800" dirty="0" smtClean="0"/>
              <a:t> </a:t>
            </a:r>
            <a:r>
              <a:rPr lang="en-US" sz="2800" dirty="0" err="1" smtClean="0"/>
              <a:t>sâu</a:t>
            </a:r>
            <a:r>
              <a:rPr lang="en-US" sz="2800" dirty="0" smtClean="0"/>
              <a:t>,,</a:t>
            </a:r>
            <a:r>
              <a:rPr lang="en-US" sz="2800" dirty="0" err="1" smtClean="0"/>
              <a:t>sa</a:t>
            </a:r>
            <a:r>
              <a:rPr lang="en-US" sz="2800" dirty="0" smtClean="0"/>
              <a:t> </a:t>
            </a:r>
            <a:r>
              <a:rPr lang="en-US" sz="2800" dirty="0" err="1" smtClean="0"/>
              <a:t>mạc</a:t>
            </a:r>
            <a:r>
              <a:rPr lang="en-US" sz="2800" dirty="0" smtClean="0"/>
              <a:t>…</a:t>
            </a:r>
            <a:endParaRPr lang="en-US" sz="2800" dirty="0"/>
          </a:p>
        </p:txBody>
      </p:sp>
    </p:spTree>
    <p:extLst>
      <p:ext uri="{BB962C8B-B14F-4D97-AF65-F5344CB8AC3E}">
        <p14:creationId xmlns:p14="http://schemas.microsoft.com/office/powerpoint/2010/main" val="2398078916"/>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nodePh="1">
                                  <p:stCondLst>
                                    <p:cond delay="0"/>
                                  </p:stCondLst>
                                  <p:endCondLst>
                                    <p:cond evt="begin" delay="0">
                                      <p:tn val="5"/>
                                    </p:cond>
                                  </p:endCondLst>
                                  <p:iterate type="lt">
                                    <p:tmPct val="50000"/>
                                  </p:iterate>
                                  <p:childTnLst>
                                    <p:set>
                                      <p:cBhvr>
                                        <p:cTn id="6" dur="1" fill="hold">
                                          <p:stCondLst>
                                            <p:cond delay="0"/>
                                          </p:stCondLst>
                                        </p:cTn>
                                        <p:tgtEl>
                                          <p:spTgt spid="55316"/>
                                        </p:tgtEl>
                                        <p:attrNameLst>
                                          <p:attrName>style.visibility</p:attrName>
                                        </p:attrNameLst>
                                      </p:cBhvr>
                                      <p:to>
                                        <p:strVal val="visible"/>
                                      </p:to>
                                    </p:set>
                                    <p:anim calcmode="discrete" valueType="clr">
                                      <p:cBhvr override="childStyle">
                                        <p:cTn id="7" dur="80"/>
                                        <p:tgtEl>
                                          <p:spTgt spid="553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5316"/>
                                        </p:tgtEl>
                                        <p:attrNameLst>
                                          <p:attrName>fillcolor</p:attrName>
                                        </p:attrNameLst>
                                      </p:cBhvr>
                                      <p:tavLst>
                                        <p:tav tm="0">
                                          <p:val>
                                            <p:clrVal>
                                              <a:schemeClr val="accent2"/>
                                            </p:clrVal>
                                          </p:val>
                                        </p:tav>
                                        <p:tav tm="50000">
                                          <p:val>
                                            <p:clrVal>
                                              <a:schemeClr val="hlink"/>
                                            </p:clrVal>
                                          </p:val>
                                        </p:tav>
                                      </p:tavLst>
                                    </p:anim>
                                    <p:set>
                                      <p:cBhvr>
                                        <p:cTn id="9" dur="80"/>
                                        <p:tgtEl>
                                          <p:spTgt spid="5531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6" grpId="0"/>
      <p:bldP spid="2" grpId="0"/>
      <p:bldP spid="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p:nvPr/>
        </p:nvSpPr>
        <p:spPr>
          <a:xfrm>
            <a:off x="171450" y="304800"/>
            <a:ext cx="8686800" cy="6002338"/>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fr-FR" altLang="en-US" u="sng" dirty="0">
                <a:latin typeface="Times New Roman" panose="02020603050405020304" pitchFamily="18" charset="0"/>
                <a:cs typeface="Arial" panose="020B0604020202020204" pitchFamily="34" charset="0"/>
              </a:rPr>
              <a:t>B</a:t>
            </a:r>
            <a:r>
              <a:rPr lang="fr-FR" altLang="en-US" u="sng" dirty="0">
                <a:latin typeface="Times New Roman" panose="02020603050405020304" pitchFamily="18" charset="0"/>
                <a:ea typeface="Arial" panose="020B0604020202020204" pitchFamily="34" charset="0"/>
              </a:rPr>
              <a:t>à</a:t>
            </a:r>
            <a:r>
              <a:rPr lang="fr-FR" altLang="en-US" u="sng" dirty="0">
                <a:latin typeface="Times New Roman" panose="02020603050405020304" pitchFamily="18" charset="0"/>
                <a:cs typeface="Arial" panose="020B0604020202020204" pitchFamily="34" charset="0"/>
              </a:rPr>
              <a:t>i 2:</a:t>
            </a:r>
            <a:r>
              <a:rPr lang="fr-FR" altLang="en-US" dirty="0">
                <a:latin typeface="Times New Roman" panose="02020603050405020304" pitchFamily="18" charset="0"/>
                <a:cs typeface="Arial" panose="020B0604020202020204" pitchFamily="34" charset="0"/>
              </a:rPr>
              <a:t> </a:t>
            </a:r>
            <a:r>
              <a:rPr lang="fr-FR" altLang="en-US" dirty="0" smtClean="0">
                <a:latin typeface="Times New Roman" panose="02020603050405020304" pitchFamily="18" charset="0"/>
                <a:cs typeface="Arial" panose="020B0604020202020204" pitchFamily="34" charset="0"/>
              </a:rPr>
              <a:t> </a:t>
            </a:r>
            <a:r>
              <a:rPr lang="fr-FR" altLang="en-US" u="sng" dirty="0">
                <a:latin typeface="Times New Roman" panose="02020603050405020304" pitchFamily="18" charset="0"/>
                <a:cs typeface="Arial" panose="020B0604020202020204" pitchFamily="34" charset="0"/>
              </a:rPr>
              <a:t>Những từ có tiếng lạc</a:t>
            </a:r>
            <a:r>
              <a:rPr lang="fr-FR" altLang="en-US" dirty="0">
                <a:latin typeface="Times New Roman" panose="02020603050405020304" pitchFamily="18" charset="0"/>
                <a:cs typeface="Arial" panose="020B0604020202020204" pitchFamily="34" charset="0"/>
              </a:rPr>
              <a:t> (</a:t>
            </a:r>
            <a:r>
              <a:rPr lang="fr-FR" altLang="en-US" dirty="0">
                <a:solidFill>
                  <a:srgbClr val="FF0000"/>
                </a:solidFill>
                <a:latin typeface="Times New Roman" panose="02020603050405020304" pitchFamily="18" charset="0"/>
                <a:cs typeface="Arial" panose="020B0604020202020204" pitchFamily="34" charset="0"/>
              </a:rPr>
              <a:t>lạc</a:t>
            </a:r>
            <a:r>
              <a:rPr lang="fr-FR" altLang="en-US" dirty="0">
                <a:latin typeface="Times New Roman" panose="02020603050405020304" pitchFamily="18" charset="0"/>
                <a:cs typeface="Arial" panose="020B0604020202020204" pitchFamily="34" charset="0"/>
              </a:rPr>
              <a:t> nghĩa l</a:t>
            </a:r>
            <a:r>
              <a:rPr lang="fr-FR" altLang="en-US" dirty="0">
                <a:latin typeface="Times New Roman" panose="02020603050405020304" pitchFamily="18" charset="0"/>
                <a:ea typeface="Arial" panose="020B0604020202020204" pitchFamily="34" charset="0"/>
              </a:rPr>
              <a:t>à</a:t>
            </a:r>
            <a:r>
              <a:rPr lang="fr-FR" altLang="en-US" dirty="0">
                <a:latin typeface="Times New Roman" panose="02020603050405020304" pitchFamily="18" charset="0"/>
                <a:cs typeface="Arial" panose="020B0604020202020204" pitchFamily="34" charset="0"/>
              </a:rPr>
              <a:t> vui mừng): </a:t>
            </a:r>
          </a:p>
          <a:p>
            <a:pPr marL="0" lvl="0" indent="0">
              <a:spcBef>
                <a:spcPct val="0"/>
              </a:spcBef>
              <a:buFontTx/>
              <a:buNone/>
            </a:pPr>
            <a:endParaRPr lang="en-US" altLang="en-US" dirty="0">
              <a:latin typeface="Times New Roman" panose="02020603050405020304" pitchFamily="18" charset="0"/>
              <a:cs typeface="Arial" panose="020B0604020202020204" pitchFamily="34" charset="0"/>
            </a:endParaRPr>
          </a:p>
          <a:p>
            <a:pPr marL="0" lvl="0" indent="0">
              <a:spcBef>
                <a:spcPct val="0"/>
              </a:spcBef>
              <a:buFontTx/>
              <a:buNone/>
            </a:pPr>
            <a:r>
              <a:rPr lang="fr-FR" altLang="en-US" dirty="0">
                <a:latin typeface="Times New Roman" panose="02020603050405020304" pitchFamily="18" charset="0"/>
                <a:cs typeface="Arial" panose="020B0604020202020204" pitchFamily="34" charset="0"/>
              </a:rPr>
              <a:t>+ </a:t>
            </a:r>
            <a:r>
              <a:rPr lang="fr-FR" altLang="en-US" u="sng" dirty="0">
                <a:latin typeface="Times New Roman" panose="02020603050405020304" pitchFamily="18" charset="0"/>
                <a:cs typeface="Arial" panose="020B0604020202020204" pitchFamily="34" charset="0"/>
              </a:rPr>
              <a:t>Những từ phức chứa tiếng vui</a:t>
            </a:r>
            <a:r>
              <a:rPr lang="fr-FR" altLang="en-US" dirty="0">
                <a:latin typeface="Times New Roman" panose="02020603050405020304" pitchFamily="18" charset="0"/>
                <a:cs typeface="Arial" panose="020B0604020202020204" pitchFamily="34" charset="0"/>
              </a:rPr>
              <a:t>: </a:t>
            </a:r>
            <a:r>
              <a:rPr lang="en-US" altLang="en-US" dirty="0">
                <a:latin typeface="Times New Roman" panose="02020603050405020304" pitchFamily="18" charset="0"/>
                <a:cs typeface="Arial" panose="020B0604020202020204" pitchFamily="34" charset="0"/>
              </a:rPr>
              <a:t>+ Vui chơi, góp vui, mua vui, vui thích, vui mừng, vui sướng, vui lòng, vui thú, vui vui, vui tính, vui nhộn, </a:t>
            </a:r>
            <a:r>
              <a:rPr lang="en-US" altLang="en-US" dirty="0" err="1">
                <a:latin typeface="Times New Roman" panose="02020603050405020304" pitchFamily="18" charset="0"/>
                <a:cs typeface="Arial" panose="020B0604020202020204" pitchFamily="34" charset="0"/>
              </a:rPr>
              <a:t>vui</a:t>
            </a:r>
            <a:r>
              <a:rPr lang="en-US" altLang="en-US" dirty="0">
                <a:latin typeface="Times New Roman" panose="02020603050405020304" pitchFamily="18" charset="0"/>
                <a:cs typeface="Arial" panose="020B0604020202020204" pitchFamily="34" charset="0"/>
              </a:rPr>
              <a:t> </a:t>
            </a:r>
            <a:r>
              <a:rPr lang="en-US" altLang="en-US" dirty="0" err="1" smtClean="0">
                <a:latin typeface="Times New Roman" panose="02020603050405020304" pitchFamily="18" charset="0"/>
                <a:cs typeface="Arial" panose="020B0604020202020204" pitchFamily="34" charset="0"/>
              </a:rPr>
              <a:t>tươi</a:t>
            </a:r>
            <a:r>
              <a:rPr lang="en-US" altLang="en-US" dirty="0" smtClean="0">
                <a:latin typeface="Times New Roman" panose="02020603050405020304" pitchFamily="18" charset="0"/>
                <a:cs typeface="Arial" panose="020B0604020202020204" pitchFamily="34" charset="0"/>
              </a:rPr>
              <a:t>, </a:t>
            </a:r>
            <a:r>
              <a:rPr lang="en-US" altLang="en-US" dirty="0" err="1" smtClean="0">
                <a:latin typeface="Times New Roman" panose="02020603050405020304" pitchFamily="18" charset="0"/>
                <a:cs typeface="Arial" panose="020B0604020202020204" pitchFamily="34" charset="0"/>
              </a:rPr>
              <a:t>vui</a:t>
            </a:r>
            <a:r>
              <a:rPr lang="en-US" altLang="en-US" dirty="0" smtClean="0">
                <a:latin typeface="Times New Roman" panose="02020603050405020304" pitchFamily="18" charset="0"/>
                <a:cs typeface="Arial" panose="020B0604020202020204" pitchFamily="34" charset="0"/>
              </a:rPr>
              <a:t> </a:t>
            </a:r>
            <a:r>
              <a:rPr lang="en-US" altLang="en-US" dirty="0">
                <a:latin typeface="Times New Roman" panose="02020603050405020304" pitchFamily="18" charset="0"/>
                <a:cs typeface="Arial" panose="020B0604020202020204" pitchFamily="34" charset="0"/>
              </a:rPr>
              <a:t>vẻ, </a:t>
            </a:r>
            <a:r>
              <a:rPr lang="en-US" altLang="en-US" dirty="0">
                <a:latin typeface="Times New Roman" panose="02020603050405020304" pitchFamily="18" charset="0"/>
                <a:ea typeface="Arial" panose="020B0604020202020204" pitchFamily="34" charset="0"/>
              </a:rPr>
              <a:t>…</a:t>
            </a:r>
            <a:endParaRPr lang="en-US" altLang="en-US" dirty="0">
              <a:latin typeface="Times New Roman" panose="02020603050405020304" pitchFamily="18" charset="0"/>
              <a:cs typeface="Arial" panose="020B0604020202020204" pitchFamily="34" charset="0"/>
            </a:endParaRPr>
          </a:p>
          <a:p>
            <a:pPr marL="0" lvl="0" indent="0">
              <a:spcBef>
                <a:spcPct val="0"/>
              </a:spcBef>
              <a:buFontTx/>
              <a:buNone/>
            </a:pPr>
            <a:r>
              <a:rPr lang="fr-FR" altLang="en-US" dirty="0">
                <a:latin typeface="Times New Roman" panose="02020603050405020304" pitchFamily="18" charset="0"/>
                <a:cs typeface="Arial" panose="020B0604020202020204" pitchFamily="34" charset="0"/>
              </a:rPr>
              <a:t>+ </a:t>
            </a:r>
            <a:r>
              <a:rPr lang="fr-FR" altLang="en-US" u="sng" dirty="0">
                <a:latin typeface="Times New Roman" panose="02020603050405020304" pitchFamily="18" charset="0"/>
                <a:cs typeface="Arial" panose="020B0604020202020204" pitchFamily="34" charset="0"/>
              </a:rPr>
              <a:t>Từ miêu tả tiếng cười: </a:t>
            </a:r>
            <a:r>
              <a:rPr lang="en-US" altLang="en-US" dirty="0">
                <a:latin typeface="Times New Roman" panose="02020603050405020304" pitchFamily="18" charset="0"/>
                <a:cs typeface="Arial" panose="020B0604020202020204" pitchFamily="34" charset="0"/>
              </a:rPr>
              <a:t>khanh khách, rúc rích, ha hả, hì hì,  hí, hơ hớ, hơ hơ, kh</a:t>
            </a:r>
            <a:r>
              <a:rPr lang="en-US" altLang="en-US" dirty="0">
                <a:latin typeface="Times New Roman" panose="02020603050405020304" pitchFamily="18" charset="0"/>
                <a:ea typeface="Arial" panose="020B0604020202020204" pitchFamily="34" charset="0"/>
              </a:rPr>
              <a:t>à</a:t>
            </a:r>
            <a:r>
              <a:rPr lang="en-US" altLang="en-US" dirty="0">
                <a:latin typeface="Times New Roman" panose="02020603050405020304" pitchFamily="18" charset="0"/>
                <a:cs typeface="Arial" panose="020B0604020202020204" pitchFamily="34" charset="0"/>
              </a:rPr>
              <a:t>nh khạch, khùng khục, khúc khích, rinh rích, sằng sặc, </a:t>
            </a:r>
            <a:r>
              <a:rPr lang="en-US" altLang="en-US" dirty="0">
                <a:latin typeface="Times New Roman" panose="02020603050405020304" pitchFamily="18" charset="0"/>
                <a:ea typeface="Arial" panose="020B0604020202020204" pitchFamily="34" charset="0"/>
              </a:rPr>
              <a:t>…</a:t>
            </a:r>
            <a:endParaRPr lang="en-US" altLang="en-US" dirty="0">
              <a:latin typeface="Times New Roman" panose="02020603050405020304" pitchFamily="18" charset="0"/>
              <a:cs typeface="Arial" panose="020B0604020202020204" pitchFamily="34" charset="0"/>
            </a:endParaRPr>
          </a:p>
          <a:p>
            <a:pPr marL="0" lvl="0" indent="0">
              <a:spcBef>
                <a:spcPct val="0"/>
              </a:spcBef>
              <a:buFontTx/>
              <a:buNone/>
            </a:pPr>
            <a:r>
              <a:rPr lang="en-US" altLang="en-US" dirty="0">
                <a:latin typeface="Times New Roman" panose="02020603050405020304" pitchFamily="18" charset="0"/>
                <a:cs typeface="Arial" panose="020B0604020202020204" pitchFamily="34" charset="0"/>
              </a:rPr>
              <a:t> + </a:t>
            </a:r>
            <a:r>
              <a:rPr lang="en-US" altLang="en-US" u="sng" dirty="0">
                <a:latin typeface="Times New Roman" panose="02020603050405020304" pitchFamily="18" charset="0"/>
                <a:cs typeface="Arial" panose="020B0604020202020204" pitchFamily="34" charset="0"/>
              </a:rPr>
              <a:t>Tục ngữ: </a:t>
            </a:r>
            <a:r>
              <a:rPr lang="en-US" altLang="en-US" dirty="0">
                <a:latin typeface="Times New Roman" panose="02020603050405020304" pitchFamily="18" charset="0"/>
                <a:cs typeface="Arial" panose="020B0604020202020204" pitchFamily="34" charset="0"/>
              </a:rPr>
              <a:t>sông có khúc, người có lúc.</a:t>
            </a:r>
          </a:p>
          <a:p>
            <a:pPr marL="0" lvl="0" indent="0">
              <a:spcBef>
                <a:spcPct val="0"/>
              </a:spcBef>
              <a:buFontTx/>
              <a:buNone/>
            </a:pPr>
            <a:r>
              <a:rPr lang="en-US" altLang="en-US" dirty="0">
                <a:latin typeface="Times New Roman" panose="02020603050405020304" pitchFamily="18" charset="0"/>
                <a:cs typeface="Arial" panose="020B0604020202020204" pitchFamily="34" charset="0"/>
              </a:rPr>
              <a:t>Kiến tha lâu cũng có ng</a:t>
            </a:r>
            <a:r>
              <a:rPr lang="en-US" altLang="en-US" dirty="0">
                <a:latin typeface="Times New Roman" panose="02020603050405020304" pitchFamily="18" charset="0"/>
                <a:ea typeface="Arial" panose="020B0604020202020204" pitchFamily="34" charset="0"/>
              </a:rPr>
              <a:t>à</a:t>
            </a:r>
            <a:r>
              <a:rPr lang="en-US" altLang="en-US" dirty="0">
                <a:latin typeface="Times New Roman" panose="02020603050405020304" pitchFamily="18" charset="0"/>
                <a:cs typeface="Arial" panose="020B0604020202020204" pitchFamily="34" charset="0"/>
              </a:rPr>
              <a:t>y đầy tổ.</a:t>
            </a:r>
            <a:endParaRPr lang="en-US" altLang="en-US" dirty="0">
              <a:latin typeface="Times New Roman" panose="02020603050405020304" pitchFamily="18" charset="0"/>
              <a:ea typeface="Arial" panose="020B0604020202020204" pitchFamily="34" charset="0"/>
            </a:endParaRPr>
          </a:p>
        </p:txBody>
      </p:sp>
      <p:sp>
        <p:nvSpPr>
          <p:cNvPr id="11267" name="Rectangle 4"/>
          <p:cNvSpPr/>
          <p:nvPr/>
        </p:nvSpPr>
        <p:spPr>
          <a:xfrm>
            <a:off x="1752600" y="1143000"/>
            <a:ext cx="4800600" cy="954107"/>
          </a:xfrm>
          <a:prstGeom prst="rect">
            <a:avLst/>
          </a:prstGeom>
          <a:noFill/>
          <a:ln w="9525">
            <a:noFill/>
          </a:ln>
        </p:spPr>
        <p:txBody>
          <a:bodyPr wrap="squar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solidFill>
                  <a:srgbClr val="FF0000"/>
                </a:solidFill>
                <a:latin typeface="Times New Roman" panose="02020603050405020304" pitchFamily="18" charset="0"/>
                <a:cs typeface="Arial" panose="020B0604020202020204" pitchFamily="34" charset="0"/>
              </a:rPr>
              <a:t>+ Lạc quan, lạc thú.</a:t>
            </a:r>
          </a:p>
          <a:p>
            <a:pPr marL="0" lvl="0" indent="0">
              <a:spcBef>
                <a:spcPct val="0"/>
              </a:spcBef>
              <a:buFontTx/>
              <a:buNone/>
            </a:pPr>
            <a:endParaRPr lang="en-US" altLang="en-US" sz="2800" dirty="0">
              <a:latin typeface="Times New Roman" panose="02020603050405020304" pitchFamily="18"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1098</Words>
  <Application>Microsoft Office PowerPoint</Application>
  <PresentationFormat>On-screen Show (4:3)</PresentationFormat>
  <Paragraphs>133</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.VnTime</vt:lpstr>
      <vt:lpstr>Arial</vt:lpstr>
      <vt:lpstr>Calibri</vt:lpstr>
      <vt:lpstr>Garamond</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  Chuẩn bị tiết 3: Quan sát và viết đoạn văn tả cây xương rồng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meo luong</dc:creator>
  <cp:lastModifiedBy>Windows User</cp:lastModifiedBy>
  <cp:revision>263</cp:revision>
  <dcterms:created xsi:type="dcterms:W3CDTF">2007-11-03T10:15:04Z</dcterms:created>
  <dcterms:modified xsi:type="dcterms:W3CDTF">2021-05-16T23:52:14Z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1033-11.2.0.10132</vt:lpwstr>
  </property>
</Properties>
</file>