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310" r:id="rId3"/>
    <p:sldId id="289" r:id="rId4"/>
    <p:sldId id="273" r:id="rId5"/>
    <p:sldId id="258" r:id="rId6"/>
    <p:sldId id="295" r:id="rId7"/>
    <p:sldId id="303" r:id="rId8"/>
    <p:sldId id="311" r:id="rId9"/>
    <p:sldId id="261" r:id="rId10"/>
    <p:sldId id="262" r:id="rId11"/>
    <p:sldId id="279" r:id="rId12"/>
    <p:sldId id="302" r:id="rId13"/>
    <p:sldId id="312" r:id="rId14"/>
    <p:sldId id="264" r:id="rId15"/>
    <p:sldId id="267" r:id="rId16"/>
    <p:sldId id="282" r:id="rId17"/>
    <p:sldId id="287" r:id="rId18"/>
    <p:sldId id="299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80"/>
    <a:srgbClr val="FEDEF3"/>
    <a:srgbClr val="FE8ACC"/>
    <a:srgbClr val="FECEED"/>
    <a:srgbClr val="FD0B95"/>
    <a:srgbClr val="FDBBE5"/>
    <a:srgbClr val="FD49B0"/>
    <a:srgbClr val="FEA8D9"/>
    <a:srgbClr val="FD2B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>
        <p:scale>
          <a:sx n="100" d="100"/>
          <a:sy n="100" d="100"/>
        </p:scale>
        <p:origin x="-5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là phần mình ghi chú giải, hướng dẫn thầy cô dạy. Thầy cô xoá slide này đi sau khi đọc xong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nêu nghĩa theo cách hs hiểu trước.</a:t>
            </a:r>
          </a:p>
          <a:p>
            <a:r>
              <a:rPr lang="en-US" baseline="0" smtClean="0"/>
              <a:t>Có thể cho HS giải nghĩa bằng cách đặt câu.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nêu nghĩa theo cách hs hiểu trước.</a:t>
            </a:r>
          </a:p>
          <a:p>
            <a:r>
              <a:rPr lang="en-US" baseline="0" smtClean="0"/>
              <a:t>Có thể cho HS giải nghĩa bằng cách đặt câu.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 đua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gợi ý: </a:t>
            </a:r>
          </a:p>
          <a:p>
            <a:r>
              <a:rPr lang="en-US" baseline="0" smtClean="0"/>
              <a:t>Nội dung: Chúng ta nên nói lời hay ý đẹp. Khi nói lời hay, ý đẹp, bản thân mình và mọi người xung quanh sẽ thấy vui vẻ, hạnh phúc.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có thể có nhiều cách trả lời...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438150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HP001 4 hàng" pitchFamily="34" charset="-93"/>
              </a:rPr>
              <a:t>Thứ tư ngày 30 tháng 3 năm 2022</a:t>
            </a:r>
            <a:endParaRPr lang="vi-VN">
              <a:latin typeface="HP001 4 hàng" pitchFamily="34" charset="-93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6725" y="981075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HP001 4 hàng" pitchFamily="34" charset="-93"/>
              </a:rPr>
              <a:t>Tiếng việt</a:t>
            </a:r>
            <a:endParaRPr lang="vi-VN">
              <a:latin typeface="HP001 4 hàng" pitchFamily="34" charset="-93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1504950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HP001 4 hàng" pitchFamily="34" charset="-93"/>
              </a:rPr>
              <a:t>Bài 5: Tiếng vọng của núi</a:t>
            </a:r>
            <a:endParaRPr lang="vi-VN" sz="4000">
              <a:latin typeface="HP001 4 hàng" pitchFamily="34" charset="-93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1371600" y="2990850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HP001 4 hàng" pitchFamily="34" charset="-93"/>
              </a:rPr>
              <a:t>Lớp 1a3 kính chào quý thầy cô</a:t>
            </a:r>
            <a:endParaRPr lang="vi-VN" sz="400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851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6780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Giải nghĩa từ khó: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1631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vọng: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3200" y="695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âm thanh được bật ngược lại từ xa.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30099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Bực tức: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30099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bực và tức giận.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399" y="228860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186042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nghe tiếng vọng từ trong vách núi.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2399" y="4295330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3867150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Chúng ta nên im lặng khi bực tức.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15811" y="2660650"/>
            <a:ext cx="1982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7768" y="4641850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4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6150" y="4997450"/>
            <a:ext cx="6540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5700" y="6333731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" y="2159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Tủi thân 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4953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tự cảm thấy thương xót bản thân mình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700" y="29654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8900" y="3238500"/>
            <a:ext cx="6286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đúng như đã biết hay đoán trước.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2399" y="1733550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581150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thấy tủi thân vì không được mẹ chia quà.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16068" y="2085532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14350"/>
            <a:ext cx="9067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27635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xét</a:t>
            </a:r>
            <a:r>
              <a:rPr lang="en-US" sz="3600" dirty="0" smtClean="0"/>
              <a:t> </a:t>
            </a:r>
            <a:r>
              <a:rPr lang="en-US" sz="3600" dirty="0" err="1" smtClean="0"/>
              <a:t>tiết</a:t>
            </a:r>
            <a:r>
              <a:rPr lang="en-US" sz="3600" dirty="0"/>
              <a:t> </a:t>
            </a:r>
            <a:r>
              <a:rPr lang="en-US" sz="3600" dirty="0" smtClean="0"/>
              <a:t>1</a:t>
            </a:r>
            <a:endParaRPr lang="vi-V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6695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Trân trọng cảm ơn các em và quý thầy cô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7636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206500" y="4639493"/>
            <a:ext cx="1143000" cy="44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37" y="718004"/>
            <a:ext cx="88219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2895601" y="571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7" y="4498295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vật nào xuất hiện trong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7" y="4541610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đi chơi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1214664"/>
            <a:ext cx="55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4664"/>
            <a:ext cx="523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165735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64" y="2057400"/>
            <a:ext cx="4085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564" y="4577896"/>
            <a:ext cx="8880103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reo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 “A!”?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Về 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85" y="4514396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mẹ nói gì với gấu con?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46176"/>
            <a:ext cx="8826442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1" y="2857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2190750"/>
            <a:ext cx="446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227" y="2724150"/>
            <a:ext cx="54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9413" y="3835400"/>
            <a:ext cx="4794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09550"/>
            <a:ext cx="8312727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0573" r="33183" b="23958"/>
          <a:stretch/>
        </p:blipFill>
        <p:spPr bwMode="auto">
          <a:xfrm>
            <a:off x="2362200" y="895350"/>
            <a:ext cx="4693227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0452" y="654277"/>
            <a:ext cx="6870023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127000" y="900498"/>
            <a:ext cx="609600" cy="2738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20" y="1993015"/>
            <a:ext cx="7875270" cy="2308203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cs typeface="Arial" pitchFamily="34" charset="0"/>
              </a:rPr>
              <a:t>Nội dung: Chúng ta nên nói lời hay ý đẹp. Khi nói lời hay, ý đẹp, bản thân mình và mọi người xung quanh sẽ thấy vui vẻ,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84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405" y="1137849"/>
            <a:ext cx="853699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c. Sau khi làm theo lời mẹ, gấu con cảm thấy (…).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14656" y="2743143"/>
            <a:ext cx="7643544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Sau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3600" b="1" dirty="0" smtClean="0">
                <a:latin typeface="HP001 4 hang 1 ô ly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3600" b="1" dirty="0">
              <a:latin typeface="HP001 4 hang 1 ô ly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431" y="2827435"/>
            <a:ext cx="489204" cy="400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11" name="Oval 10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14" name="Oval 13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pic>
        <p:nvPicPr>
          <p:cNvPr id="3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599" y="117474"/>
            <a:ext cx="5578475" cy="5578475"/>
          </a:xfrm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" y="28575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98, 99).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100, 101).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24150"/>
            <a:ext cx="3687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57150"/>
            <a:ext cx="79629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Nhận biết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1" y="133350"/>
            <a:ext cx="679309" cy="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000" y="3856320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Em nhìn thấy gì trong bức tranh?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991" y="4317852"/>
            <a:ext cx="89154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Hai phần của 2 bức tranh có gì giống nhau và khác nhau?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6823" r="32064" b="16406"/>
          <a:stretch/>
        </p:blipFill>
        <p:spPr bwMode="auto">
          <a:xfrm>
            <a:off x="1600200" y="546498"/>
            <a:ext cx="6096000" cy="31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683" y="100997"/>
            <a:ext cx="1160318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83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85800" y="590550"/>
            <a:ext cx="8077200" cy="3657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 sinh đọc thầm và viết vào ô chat từ ngữ khó</a:t>
            </a:r>
            <a:endParaRPr lang="en-US" sz="5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</a:t>
            </a:r>
            <a:endParaRPr lang="vi-V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573227"/>
              </p:ext>
            </p:extLst>
          </p:nvPr>
        </p:nvGraphicFramePr>
        <p:xfrm>
          <a:off x="152400" y="127635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 đọc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từ ngữ</a:t>
                      </a:r>
                      <a:endParaRPr lang="vi-VN" sz="32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smtClean="0">
                          <a:latin typeface="Times New Roman" pitchFamily="18" charset="0"/>
                          <a:cs typeface="Times New Roman" pitchFamily="18" charset="0"/>
                        </a:rPr>
                        <a:t>tiếng vọng</a:t>
                      </a:r>
                      <a:endParaRPr lang="vi-VN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smtClean="0">
                          <a:latin typeface="Times New Roman" pitchFamily="18" charset="0"/>
                          <a:cs typeface="Times New Roman" pitchFamily="18" charset="0"/>
                        </a:rPr>
                        <a:t>bực tức</a:t>
                      </a:r>
                      <a:endParaRPr lang="vi-VN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smtClean="0">
                          <a:latin typeface="Times New Roman" pitchFamily="18" charset="0"/>
                          <a:cs typeface="Times New Roman" pitchFamily="18" charset="0"/>
                        </a:rPr>
                        <a:t>tủi thân</a:t>
                      </a:r>
                      <a:endParaRPr lang="vi-VN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smtClean="0">
                          <a:latin typeface="Times New Roman" pitchFamily="18" charset="0"/>
                          <a:cs typeface="Times New Roman" pitchFamily="18" charset="0"/>
                        </a:rPr>
                        <a:t>quả nhiên</a:t>
                      </a:r>
                      <a:endParaRPr lang="vi-VN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6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66150"/>
            <a:ext cx="44196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740" y="1733552"/>
            <a:ext cx="8407461" cy="107709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2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05200" y="228249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67818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5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87350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8" y="635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" y="483321"/>
            <a:ext cx="8991600" cy="4524182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Đang đi chơi trong núi, gấu con chợt nhìn thấy một hạt dẻ.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vui mừng reo lên: “A!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”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Ngay lập tức, có tiếng “A!” vọng lại.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ngạc nhiên kêu to: “Bạn là ai?”.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 có tiếng vọng ra từ vách núi: “Bạn là ai?”. Gấu con hét lên: “Sao không nói cho tôi biết?”.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Núi cũng đáp lại như vậy.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bực tức: “Tôi ghét bạn”.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 nơi có tiếng vọng: “Tôi ghét bạn”.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tủi thân, oà khóc.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en-US" sz="24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mẹ cười bảo: “Con hãy quay lại và nói với núi: “Tôi yêu bạn”.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Gấu con làm theo lời mẹ.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Quả nhiên, có tiếng vọng lại: “Tôi yêu bạn”. Gấu con bật cười vui vẻ.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332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35748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3268" y="8191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4047" y="125137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4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11239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968" y="135839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516" y="19621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951938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36" y="2294618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9      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230776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10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248" y="30289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11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6697" y="2798117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12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3700" y="33337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13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3789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14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8948" y="4031298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15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621</Words>
  <Application>Microsoft Office PowerPoint</Application>
  <PresentationFormat>On-screen Show (16:9)</PresentationFormat>
  <Paragraphs>109</Paragraphs>
  <Slides>21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Thứ tư ngày 30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Giải nghĩa 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327</cp:revision>
  <dcterms:created xsi:type="dcterms:W3CDTF">2020-12-08T15:48:47Z</dcterms:created>
  <dcterms:modified xsi:type="dcterms:W3CDTF">2022-03-30T13:19:01Z</dcterms:modified>
</cp:coreProperties>
</file>