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3"/>
  </p:notesMasterIdLst>
  <p:sldIdLst>
    <p:sldId id="303" r:id="rId2"/>
    <p:sldId id="409" r:id="rId3"/>
    <p:sldId id="429" r:id="rId4"/>
    <p:sldId id="430" r:id="rId5"/>
    <p:sldId id="259" r:id="rId6"/>
    <p:sldId id="261" r:id="rId7"/>
    <p:sldId id="265" r:id="rId8"/>
    <p:sldId id="256" r:id="rId9"/>
    <p:sldId id="257" r:id="rId10"/>
    <p:sldId id="394" r:id="rId11"/>
    <p:sldId id="395" r:id="rId12"/>
    <p:sldId id="425" r:id="rId13"/>
    <p:sldId id="426" r:id="rId14"/>
    <p:sldId id="393" r:id="rId15"/>
    <p:sldId id="416" r:id="rId16"/>
    <p:sldId id="368" r:id="rId17"/>
    <p:sldId id="318" r:id="rId18"/>
    <p:sldId id="369" r:id="rId19"/>
    <p:sldId id="258" r:id="rId20"/>
    <p:sldId id="371" r:id="rId21"/>
    <p:sldId id="407" r:id="rId22"/>
    <p:sldId id="427" r:id="rId23"/>
    <p:sldId id="428" r:id="rId24"/>
    <p:sldId id="417" r:id="rId25"/>
    <p:sldId id="400" r:id="rId26"/>
    <p:sldId id="382" r:id="rId27"/>
    <p:sldId id="381" r:id="rId28"/>
    <p:sldId id="387" r:id="rId29"/>
    <p:sldId id="377" r:id="rId30"/>
    <p:sldId id="413" r:id="rId31"/>
    <p:sldId id="389" r:id="rId32"/>
  </p:sldIdLst>
  <p:sldSz cx="12161838" cy="6858000"/>
  <p:notesSz cx="6858000" cy="9144000"/>
  <p:embeddedFontLst>
    <p:embeddedFont>
      <p:font typeface="Arial-Rounded" charset="0"/>
      <p:regular r:id="rId34"/>
    </p:embeddedFont>
    <p:embeddedFont>
      <p:font typeface="Britannic Bold" pitchFamily="34" charset="0"/>
      <p:regular r:id="rId35"/>
    </p:embeddedFont>
    <p:embeddedFont>
      <p:font typeface="Delius Unicase" charset="0"/>
      <p:regular r:id="rId36"/>
      <p:bold r:id="rId37"/>
    </p:embeddedFont>
    <p:embeddedFont>
      <p:font typeface="Scope One" charset="0"/>
      <p:regular r:id="rId38"/>
    </p:embeddedFont>
    <p:embeddedFont>
      <p:font typeface="Arial Black" pitchFamily="34" charset="0"/>
      <p:bold r:id="rId39"/>
    </p:embeddedFont>
    <p:embeddedFont>
      <p:font typeface="Tahoma" pitchFamily="34" charset="0"/>
      <p:regular r:id="rId40"/>
      <p:bold r:id="rId41"/>
    </p:embeddedFont>
    <p:embeddedFont>
      <p:font typeface="Patrick Hand" charset="0"/>
      <p:regular r:id="rId42"/>
    </p:embeddedFont>
    <p:embeddedFont>
      <p:font typeface="Calibri"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00"/>
    <a:srgbClr val="69D8FF"/>
    <a:srgbClr val="FFFFFF"/>
    <a:srgbClr val="FEF1C2"/>
    <a:srgbClr val="ADDB7B"/>
    <a:srgbClr val="DFF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87845" autoAdjust="0"/>
  </p:normalViewPr>
  <p:slideViewPr>
    <p:cSldViewPr snapToGrid="0">
      <p:cViewPr>
        <p:scale>
          <a:sx n="50" d="100"/>
          <a:sy n="50" d="100"/>
        </p:scale>
        <p:origin x="-1584" y="-402"/>
      </p:cViewPr>
      <p:guideLst>
        <p:guide orient="horz" pos="2160"/>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824109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48155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91363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a:p>
            <a:r>
              <a:rPr lang="en-US"/>
              <a:t>Chia bài làm 4 phần</a:t>
            </a:r>
          </a:p>
        </p:txBody>
      </p:sp>
    </p:spTree>
    <p:extLst>
      <p:ext uri="{BB962C8B-B14F-4D97-AF65-F5344CB8AC3E}">
        <p14:creationId xmlns:p14="http://schemas.microsoft.com/office/powerpoint/2010/main" val="1027116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ABE6-599A-4671-BBC1-7CA2A458F3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62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3639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ABE6-599A-4671-BBC1-7CA2A458F3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88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ABE6-599A-4671-BBC1-7CA2A458F3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92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ABE6-599A-4671-BBC1-7CA2A458F3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10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ABE6-599A-4671-BBC1-7CA2A458F3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24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127" y="365126"/>
            <a:ext cx="10489585"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6127"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6126" y="6356351"/>
            <a:ext cx="2736414" cy="365125"/>
          </a:xfrm>
          <a:prstGeom prst="rect">
            <a:avLst/>
          </a:prstGeom>
        </p:spPr>
        <p:txBody>
          <a:bodyPr/>
          <a:lstStyle/>
          <a:p>
            <a:pPr defTabSz="912114">
              <a:buClrTx/>
              <a:defRPr/>
            </a:pPr>
            <a:fld id="{BB15B4F3-4BB7-416C-AE4E-CAA6FDC4F1B6}" type="datetimeFigureOut">
              <a:rPr lang="en-US" sz="1795" kern="1200" smtClean="0">
                <a:solidFill>
                  <a:prstClr val="black"/>
                </a:solidFill>
                <a:latin typeface="Calibri" panose="020F0502020204030204"/>
                <a:ea typeface="+mn-ea"/>
                <a:cs typeface="+mn-cs"/>
              </a:rPr>
              <a:pPr defTabSz="912114">
                <a:buClrTx/>
                <a:defRPr/>
              </a:pPr>
              <a:t>4/18/2022</a:t>
            </a:fld>
            <a:endParaRPr lang="en-US" sz="1795" kern="120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a:xfrm>
            <a:off x="4028609" y="6356351"/>
            <a:ext cx="4104620" cy="365125"/>
          </a:xfrm>
          <a:prstGeom prst="rect">
            <a:avLst/>
          </a:prstGeom>
        </p:spPr>
        <p:txBody>
          <a:bodyPr/>
          <a:lstStyle/>
          <a:p>
            <a:pPr defTabSz="912114">
              <a:buClrTx/>
              <a:defRPr/>
            </a:pPr>
            <a:endParaRPr lang="en-US" sz="1795" kern="120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8589298" y="6356351"/>
            <a:ext cx="2736414" cy="365125"/>
          </a:xfrm>
          <a:prstGeom prst="rect">
            <a:avLst/>
          </a:prstGeom>
        </p:spPr>
        <p:txBody>
          <a:bodyPr/>
          <a:lstStyle/>
          <a:p>
            <a:pPr defTabSz="912114">
              <a:buClrTx/>
              <a:defRPr/>
            </a:pPr>
            <a:fld id="{F79C0BBE-7997-45F3-979C-46D0BCF3A07B}" type="slidenum">
              <a:rPr lang="en-US" sz="1795" kern="1200" smtClean="0">
                <a:solidFill>
                  <a:prstClr val="black"/>
                </a:solidFill>
                <a:latin typeface="Calibri" panose="020F0502020204030204"/>
                <a:ea typeface="+mn-ea"/>
                <a:cs typeface="+mn-cs"/>
              </a:rPr>
              <a:pPr defTabSz="912114">
                <a:buClrTx/>
                <a:defRPr/>
              </a:pPr>
              <a:t>‹#›</a:t>
            </a:fld>
            <a:endParaRPr lang="en-US" sz="1795"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82830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audio" Target="../media/audio4.wav"/></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audio" Target="../media/audio7.wav"/><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audio" Target="../media/audio7.wav"/><Relationship Id="rId4" Type="http://schemas.openxmlformats.org/officeDocument/2006/relationships/audio" Target="../media/audio6.wav"/></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xmlns=""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xmlns="" id="{6C77DAFA-9FE3-46A0-9DDA-7E00258609F6}"/>
              </a:ext>
            </a:extLst>
          </p:cNvPr>
          <p:cNvPicPr>
            <a:picLocks noChangeAspect="1"/>
          </p:cNvPicPr>
          <p:nvPr/>
        </p:nvPicPr>
        <p:blipFill>
          <a:blip r:embed="rId4"/>
          <a:stretch>
            <a:fillRect/>
          </a:stretch>
        </p:blipFill>
        <p:spPr>
          <a:xfrm>
            <a:off x="3121" y="9047"/>
            <a:ext cx="12155596" cy="6839905"/>
          </a:xfrm>
          <a:prstGeom prst="rect">
            <a:avLst/>
          </a:prstGeom>
        </p:spPr>
      </p:pic>
      <p:sp>
        <p:nvSpPr>
          <p:cNvPr id="8" name="TextBox 7">
            <a:extLst>
              <a:ext uri="{FF2B5EF4-FFF2-40B4-BE49-F238E27FC236}">
                <a16:creationId xmlns:a16="http://schemas.microsoft.com/office/drawing/2014/main" xmlns="" id="{FB3568DF-D77A-4224-895F-5CC3A7B21E9C}"/>
              </a:ext>
            </a:extLst>
          </p:cNvPr>
          <p:cNvSpPr txBox="1"/>
          <p:nvPr/>
        </p:nvSpPr>
        <p:spPr>
          <a:xfrm>
            <a:off x="294973" y="270482"/>
            <a:ext cx="3362178" cy="646331"/>
          </a:xfrm>
          <a:prstGeom prst="rect">
            <a:avLst/>
          </a:prstGeom>
          <a:noFill/>
        </p:spPr>
        <p:txBody>
          <a:bodyPr wrap="square" rtlCol="0">
            <a:spAutoFit/>
          </a:bodyPr>
          <a:lstStyle/>
          <a:p>
            <a:r>
              <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 từ khó</a:t>
            </a:r>
          </a:p>
        </p:txBody>
      </p:sp>
      <p:sp>
        <p:nvSpPr>
          <p:cNvPr id="2" name="Rectangle: Rounded Corners 1">
            <a:extLst>
              <a:ext uri="{FF2B5EF4-FFF2-40B4-BE49-F238E27FC236}">
                <a16:creationId xmlns:a16="http://schemas.microsoft.com/office/drawing/2014/main" xmlns="" id="{B8FAE11F-A892-42C1-B1BC-D5DF74F2AF73}"/>
              </a:ext>
            </a:extLst>
          </p:cNvPr>
          <p:cNvSpPr/>
          <p:nvPr/>
        </p:nvSpPr>
        <p:spPr>
          <a:xfrm>
            <a:off x="1976063" y="1806941"/>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sứ thần</a:t>
            </a:r>
            <a:endParaRPr lang="en-US" sz="48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8C142259-D819-420A-80F6-061070EBD8C3}"/>
              </a:ext>
            </a:extLst>
          </p:cNvPr>
          <p:cNvSpPr/>
          <p:nvPr/>
        </p:nvSpPr>
        <p:spPr>
          <a:xfrm>
            <a:off x="1976062" y="3826239"/>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ngang ngược</a:t>
            </a:r>
            <a:endParaRPr lang="en-US" sz="48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C787AAAD-A338-4F2E-B3CA-8658D8D00673}"/>
              </a:ext>
            </a:extLst>
          </p:cNvPr>
          <p:cNvSpPr/>
          <p:nvPr/>
        </p:nvSpPr>
        <p:spPr>
          <a:xfrm>
            <a:off x="6613378" y="1806941"/>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xâm chiếm</a:t>
            </a:r>
            <a:endParaRPr lang="en-US" sz="48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2DE3148F-DBD2-4BE4-BA96-A984A87AA6F4}"/>
              </a:ext>
            </a:extLst>
          </p:cNvPr>
          <p:cNvSpPr/>
          <p:nvPr/>
        </p:nvSpPr>
        <p:spPr>
          <a:xfrm>
            <a:off x="6613378" y="3824426"/>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xăm xăm</a:t>
            </a:r>
            <a:endParaRPr lang="en-US" sz="48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7299D60E-8363-4677-8BAB-73FB016553C6}"/>
              </a:ext>
            </a:extLst>
          </p:cNvPr>
          <p:cNvSpPr/>
          <p:nvPr/>
        </p:nvSpPr>
        <p:spPr>
          <a:xfrm>
            <a:off x="4322381" y="5399225"/>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xoè</a:t>
            </a:r>
            <a:endParaRPr lang="en-US" sz="4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EBB69D14-ECA2-4357-BAD4-4A88ECDAAEB1}"/>
              </a:ext>
            </a:extLst>
          </p:cNvPr>
          <p:cNvPicPr>
            <a:picLocks noChangeAspect="1"/>
          </p:cNvPicPr>
          <p:nvPr/>
        </p:nvPicPr>
        <p:blipFill>
          <a:blip r:embed="rId3"/>
          <a:stretch>
            <a:fillRect/>
          </a:stretch>
        </p:blipFill>
        <p:spPr>
          <a:xfrm>
            <a:off x="3121" y="9047"/>
            <a:ext cx="12155596" cy="6839905"/>
          </a:xfrm>
          <a:prstGeom prst="rect">
            <a:avLst/>
          </a:prstGeom>
        </p:spPr>
      </p:pic>
      <p:grpSp>
        <p:nvGrpSpPr>
          <p:cNvPr id="11" name="Group 10">
            <a:extLst>
              <a:ext uri="{FF2B5EF4-FFF2-40B4-BE49-F238E27FC236}">
                <a16:creationId xmlns:a16="http://schemas.microsoft.com/office/drawing/2014/main" xmlns="" id="{03C7BCD8-9A07-403D-81ED-9BE5B2715E35}"/>
              </a:ext>
            </a:extLst>
          </p:cNvPr>
          <p:cNvGrpSpPr/>
          <p:nvPr/>
        </p:nvGrpSpPr>
        <p:grpSpPr>
          <a:xfrm>
            <a:off x="300642" y="0"/>
            <a:ext cx="11560554" cy="6974595"/>
            <a:chOff x="300642" y="-201007"/>
            <a:chExt cx="11560554" cy="6974595"/>
          </a:xfrm>
        </p:grpSpPr>
        <p:sp>
          <p:nvSpPr>
            <p:cNvPr id="12" name="TextBox 11">
              <a:extLst>
                <a:ext uri="{FF2B5EF4-FFF2-40B4-BE49-F238E27FC236}">
                  <a16:creationId xmlns:a16="http://schemas.microsoft.com/office/drawing/2014/main" xmlns="" id="{36AF12C7-8EA2-48B2-875B-F28BE6BCE0E9}"/>
                </a:ext>
              </a:extLst>
            </p:cNvPr>
            <p:cNvSpPr txBox="1"/>
            <p:nvPr/>
          </p:nvSpPr>
          <p:spPr>
            <a:xfrm>
              <a:off x="300642" y="310280"/>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17" name="TextBox 16">
              <a:extLst>
                <a:ext uri="{FF2B5EF4-FFF2-40B4-BE49-F238E27FC236}">
                  <a16:creationId xmlns:a16="http://schemas.microsoft.com/office/drawing/2014/main" xmlns="" id="{70CE9EF1-ABEB-4655-AFD4-EE474825C453}"/>
                </a:ext>
              </a:extLst>
            </p:cNvPr>
            <p:cNvSpPr txBox="1"/>
            <p:nvPr/>
          </p:nvSpPr>
          <p:spPr>
            <a:xfrm>
              <a:off x="2960632" y="-201007"/>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xmlns=""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a:t>
            </a:r>
          </a:p>
        </p:txBody>
      </p:sp>
      <p:cxnSp>
        <p:nvCxnSpPr>
          <p:cNvPr id="18" name="Straight Connector 17">
            <a:extLst>
              <a:ext uri="{FF2B5EF4-FFF2-40B4-BE49-F238E27FC236}">
                <a16:creationId xmlns:a16="http://schemas.microsoft.com/office/drawing/2014/main" xmlns="" id="{7484C813-F37E-4FAE-8391-D586928D037A}"/>
              </a:ext>
            </a:extLst>
          </p:cNvPr>
          <p:cNvCxnSpPr>
            <a:cxnSpLocks/>
          </p:cNvCxnSpPr>
          <p:nvPr/>
        </p:nvCxnSpPr>
        <p:spPr>
          <a:xfrm>
            <a:off x="1323079" y="912791"/>
            <a:ext cx="17107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3B9CB17-61FF-4F39-A771-3EAE3B01D679}"/>
              </a:ext>
            </a:extLst>
          </p:cNvPr>
          <p:cNvCxnSpPr>
            <a:cxnSpLocks/>
          </p:cNvCxnSpPr>
          <p:nvPr/>
        </p:nvCxnSpPr>
        <p:spPr>
          <a:xfrm>
            <a:off x="3689509" y="877901"/>
            <a:ext cx="1162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AF5C709-AB83-427C-95E8-8AD927BD9B2C}"/>
              </a:ext>
            </a:extLst>
          </p:cNvPr>
          <p:cNvCxnSpPr>
            <a:cxnSpLocks/>
          </p:cNvCxnSpPr>
          <p:nvPr/>
        </p:nvCxnSpPr>
        <p:spPr>
          <a:xfrm>
            <a:off x="4118572" y="1250100"/>
            <a:ext cx="20588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7214869-F5F3-4067-95C7-B8AF6049EDDF}"/>
              </a:ext>
            </a:extLst>
          </p:cNvPr>
          <p:cNvCxnSpPr>
            <a:cxnSpLocks/>
          </p:cNvCxnSpPr>
          <p:nvPr/>
        </p:nvCxnSpPr>
        <p:spPr>
          <a:xfrm>
            <a:off x="10590327" y="1949521"/>
            <a:ext cx="1162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E5CC82B-3317-4EDE-A565-D44CE5E2B468}"/>
              </a:ext>
            </a:extLst>
          </p:cNvPr>
          <p:cNvCxnSpPr>
            <a:cxnSpLocks/>
          </p:cNvCxnSpPr>
          <p:nvPr/>
        </p:nvCxnSpPr>
        <p:spPr>
          <a:xfrm>
            <a:off x="4556277" y="3705869"/>
            <a:ext cx="873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EF2D355-BEAF-4351-9059-BB6D84704F55}"/>
              </a:ext>
            </a:extLst>
          </p:cNvPr>
          <p:cNvCxnSpPr>
            <a:cxnSpLocks/>
          </p:cNvCxnSpPr>
          <p:nvPr/>
        </p:nvCxnSpPr>
        <p:spPr>
          <a:xfrm>
            <a:off x="2846316" y="5117443"/>
            <a:ext cx="873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428CF4-C4B7-4475-9581-974289B8320C}"/>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Xăm</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xăm</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39261F32-D93A-4362-B1F4-F6652013FA80}"/>
              </a:ext>
            </a:extLst>
          </p:cNvPr>
          <p:cNvSpPr txBox="1"/>
          <p:nvPr/>
        </p:nvSpPr>
        <p:spPr>
          <a:xfrm>
            <a:off x="1434342" y="1018615"/>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nhanh và liền một mạch nhằm thẳng tới nơi đã định.</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xmlns="" id="{578BCE53-6B08-4B16-875C-6569BDDA8318}"/>
              </a:ext>
            </a:extLst>
          </p:cNvPr>
          <p:cNvGrpSpPr/>
          <p:nvPr/>
        </p:nvGrpSpPr>
        <p:grpSpPr>
          <a:xfrm>
            <a:off x="689412" y="2781319"/>
            <a:ext cx="652318" cy="647680"/>
            <a:chOff x="1773575" y="4308850"/>
            <a:chExt cx="650450" cy="645825"/>
          </a:xfrm>
        </p:grpSpPr>
        <p:sp>
          <p:nvSpPr>
            <p:cNvPr id="20" name="Google Shape;7682;p56">
              <a:extLst>
                <a:ext uri="{FF2B5EF4-FFF2-40B4-BE49-F238E27FC236}">
                  <a16:creationId xmlns:a16="http://schemas.microsoft.com/office/drawing/2014/main" xmlns=""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xmlns=""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xmlns="" id="{64A2639D-E306-4032-ADA7-B727CB798EDB}"/>
              </a:ext>
            </a:extLst>
          </p:cNvPr>
          <p:cNvSpPr txBox="1"/>
          <p:nvPr/>
        </p:nvSpPr>
        <p:spPr>
          <a:xfrm>
            <a:off x="1526334" y="2781319"/>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Sứ thần</a:t>
            </a:r>
            <a:r>
              <a:rPr kumimoji="0" lang="en-US" sz="3600" b="0" i="0" u="none" strike="noStrike" kern="1200" cap="none" spc="0" normalizeH="0" baseline="0" noProof="0">
                <a:ln>
                  <a:noFill/>
                </a:ln>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C45EA92B-CA4F-4959-8D88-3D2285B3106D}"/>
              </a:ext>
            </a:extLst>
          </p:cNvPr>
          <p:cNvSpPr txBox="1"/>
          <p:nvPr/>
        </p:nvSpPr>
        <p:spPr>
          <a:xfrm>
            <a:off x="1526334" y="2752449"/>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(sứ giả) người thay mặt cho vua một nước đi giao thiệp với nước ngoài. </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xmlns="" id="{5C13CF90-3332-4C5D-87CB-74CC1759F6BE}"/>
              </a:ext>
            </a:extLst>
          </p:cNvPr>
          <p:cNvGrpSpPr/>
          <p:nvPr/>
        </p:nvGrpSpPr>
        <p:grpSpPr>
          <a:xfrm>
            <a:off x="689412" y="4354439"/>
            <a:ext cx="652318" cy="647680"/>
            <a:chOff x="1773575" y="4308850"/>
            <a:chExt cx="650450" cy="645825"/>
          </a:xfrm>
        </p:grpSpPr>
        <p:sp>
          <p:nvSpPr>
            <p:cNvPr id="23" name="Google Shape;7682;p56">
              <a:extLst>
                <a:ext uri="{FF2B5EF4-FFF2-40B4-BE49-F238E27FC236}">
                  <a16:creationId xmlns:a16="http://schemas.microsoft.com/office/drawing/2014/main" xmlns="" id="{510B07E1-121F-47F4-BEBD-36FD8B47F290}"/>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4" name="Google Shape;7683;p56">
              <a:extLst>
                <a:ext uri="{FF2B5EF4-FFF2-40B4-BE49-F238E27FC236}">
                  <a16:creationId xmlns:a16="http://schemas.microsoft.com/office/drawing/2014/main" xmlns="" id="{CE174081-4848-4960-89FD-B3EF5D9F508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5" name="TextBox 24">
            <a:extLst>
              <a:ext uri="{FF2B5EF4-FFF2-40B4-BE49-F238E27FC236}">
                <a16:creationId xmlns:a16="http://schemas.microsoft.com/office/drawing/2014/main" xmlns="" id="{2B7A35E2-EE35-4DDE-B1AB-C7C228A265C4}"/>
              </a:ext>
            </a:extLst>
          </p:cNvPr>
          <p:cNvSpPr txBox="1"/>
          <p:nvPr/>
        </p:nvSpPr>
        <p:spPr>
          <a:xfrm>
            <a:off x="1526334" y="4354439"/>
            <a:ext cx="4554585"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Trần Quốc Toản</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xmlns="" id="{19751547-721A-4EA2-8652-9A6249A79E36}"/>
              </a:ext>
            </a:extLst>
          </p:cNvPr>
          <p:cNvSpPr txBox="1"/>
          <p:nvPr/>
        </p:nvSpPr>
        <p:spPr>
          <a:xfrm>
            <a:off x="1526334" y="4350085"/>
            <a:ext cx="10038084" cy="1754326"/>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sinh năm 1267, mất năm 1285, một thiếu niên anh hùng tham gia kháng chiến chống giặc Nguyên.</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613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DA70F-1BFB-45EA-92D9-84243BCFD72D}"/>
              </a:ext>
            </a:extLst>
          </p:cNvPr>
          <p:cNvSpPr>
            <a:spLocks noGrp="1"/>
          </p:cNvSpPr>
          <p:nvPr>
            <p:ph type="title"/>
          </p:nvPr>
        </p:nvSpPr>
        <p:spPr/>
        <p:txBody>
          <a:bodyPr/>
          <a:lstStyle/>
          <a:p>
            <a:endParaRPr lang="en-US"/>
          </a:p>
        </p:txBody>
      </p:sp>
      <p:pic>
        <p:nvPicPr>
          <p:cNvPr id="1026" name="Picture 2" descr="Sai, vua ban cho Trần Quốc Toản một cam quý - VnExpress">
            <a:extLst>
              <a:ext uri="{FF2B5EF4-FFF2-40B4-BE49-F238E27FC236}">
                <a16:creationId xmlns:a16="http://schemas.microsoft.com/office/drawing/2014/main" xmlns="" id="{83040D62-1454-4A58-9AA6-E584C8F97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02" y="1062810"/>
            <a:ext cx="5557396" cy="4045784"/>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descr="Bàn về thân thế của Hoài Văn Hầu Trần Quốc Toản | Nghiên Cứu Lịch Sử">
            <a:extLst>
              <a:ext uri="{FF2B5EF4-FFF2-40B4-BE49-F238E27FC236}">
                <a16:creationId xmlns:a16="http://schemas.microsoft.com/office/drawing/2014/main" xmlns="" id="{08716CEE-D92E-4BF0-8514-558CDA7CF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536" y="715952"/>
            <a:ext cx="4762500" cy="5695950"/>
          </a:xfrm>
          <a:prstGeom prst="roundRect">
            <a:avLst/>
          </a:prstGeom>
          <a:noFill/>
          <a:extLst>
            <a:ext uri="{909E8E84-426E-40DD-AFC4-6F175D3DCCD1}">
              <a14:hiddenFill xmlns:a14="http://schemas.microsoft.com/office/drawing/2010/main">
                <a:solidFill>
                  <a:srgbClr val="FFFFFF"/>
                </a:solidFill>
              </a14:hiddenFill>
            </a:ext>
          </a:extLst>
        </p:spPr>
      </p:pic>
      <p:grpSp>
        <p:nvGrpSpPr>
          <p:cNvPr id="5" name="Google Shape;7681;p56">
            <a:extLst>
              <a:ext uri="{FF2B5EF4-FFF2-40B4-BE49-F238E27FC236}">
                <a16:creationId xmlns:a16="http://schemas.microsoft.com/office/drawing/2014/main" xmlns="" id="{55AE1472-F1AE-4A24-BEE1-7E9AB869E22E}"/>
              </a:ext>
            </a:extLst>
          </p:cNvPr>
          <p:cNvGrpSpPr/>
          <p:nvPr/>
        </p:nvGrpSpPr>
        <p:grpSpPr>
          <a:xfrm>
            <a:off x="668399" y="415130"/>
            <a:ext cx="652318" cy="647680"/>
            <a:chOff x="1773575" y="4308850"/>
            <a:chExt cx="650450" cy="645825"/>
          </a:xfrm>
        </p:grpSpPr>
        <p:sp>
          <p:nvSpPr>
            <p:cNvPr id="6" name="Google Shape;7682;p56">
              <a:extLst>
                <a:ext uri="{FF2B5EF4-FFF2-40B4-BE49-F238E27FC236}">
                  <a16:creationId xmlns:a16="http://schemas.microsoft.com/office/drawing/2014/main" xmlns="" id="{9EC0FAEF-5A5A-4E02-83E5-1377342B48AC}"/>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7" name="Google Shape;7683;p56">
              <a:extLst>
                <a:ext uri="{FF2B5EF4-FFF2-40B4-BE49-F238E27FC236}">
                  <a16:creationId xmlns:a16="http://schemas.microsoft.com/office/drawing/2014/main" xmlns="" id="{7E2771BC-FF25-49F1-9FAD-6D121D476C49}"/>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8" name="TextBox 7">
            <a:extLst>
              <a:ext uri="{FF2B5EF4-FFF2-40B4-BE49-F238E27FC236}">
                <a16:creationId xmlns:a16="http://schemas.microsoft.com/office/drawing/2014/main" xmlns="" id="{826860FA-A5C4-43FA-BDD4-5B054E834653}"/>
              </a:ext>
            </a:extLst>
          </p:cNvPr>
          <p:cNvSpPr txBox="1"/>
          <p:nvPr/>
        </p:nvSpPr>
        <p:spPr>
          <a:xfrm>
            <a:off x="1505321" y="415130"/>
            <a:ext cx="4554585"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Trần Quốc Toản</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82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428CF4-C4B7-4475-9581-974289B8320C}"/>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Giặc</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Nguyên</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39261F32-D93A-4362-B1F4-F6652013FA80}"/>
              </a:ext>
            </a:extLst>
          </p:cNvPr>
          <p:cNvSpPr txBox="1"/>
          <p:nvPr/>
        </p:nvSpPr>
        <p:spPr>
          <a:xfrm>
            <a:off x="2123754" y="1033604"/>
            <a:ext cx="10038084" cy="646331"/>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giặc từ phương Bắc.</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xmlns="" id="{578BCE53-6B08-4B16-875C-6569BDDA8318}"/>
              </a:ext>
            </a:extLst>
          </p:cNvPr>
          <p:cNvGrpSpPr/>
          <p:nvPr/>
        </p:nvGrpSpPr>
        <p:grpSpPr>
          <a:xfrm>
            <a:off x="689412" y="2781319"/>
            <a:ext cx="652318" cy="647680"/>
            <a:chOff x="1773575" y="4308850"/>
            <a:chExt cx="650450" cy="645825"/>
          </a:xfrm>
        </p:grpSpPr>
        <p:sp>
          <p:nvSpPr>
            <p:cNvPr id="20" name="Google Shape;7682;p56">
              <a:extLst>
                <a:ext uri="{FF2B5EF4-FFF2-40B4-BE49-F238E27FC236}">
                  <a16:creationId xmlns:a16="http://schemas.microsoft.com/office/drawing/2014/main" xmlns=""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xmlns=""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xmlns="" id="{64A2639D-E306-4032-ADA7-B727CB798EDB}"/>
              </a:ext>
            </a:extLst>
          </p:cNvPr>
          <p:cNvSpPr txBox="1"/>
          <p:nvPr/>
        </p:nvSpPr>
        <p:spPr>
          <a:xfrm>
            <a:off x="1526334" y="2781319"/>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Ôn tồn</a:t>
            </a:r>
            <a:r>
              <a:rPr kumimoji="0" lang="en-US" sz="3600" b="0" i="0" u="none" strike="noStrike" kern="1200" cap="none" spc="0" normalizeH="0" baseline="0" noProof="0">
                <a:ln>
                  <a:noFill/>
                </a:ln>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C45EA92B-CA4F-4959-8D88-3D2285B3106D}"/>
              </a:ext>
            </a:extLst>
          </p:cNvPr>
          <p:cNvSpPr txBox="1"/>
          <p:nvPr/>
        </p:nvSpPr>
        <p:spPr>
          <a:xfrm>
            <a:off x="1526334" y="2766329"/>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nhẹ nhàng, từ tốn, tỏ ra nhã nhẵn khiến dễ tiếp thu.</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xmlns="" id="{5C13CF90-3332-4C5D-87CB-74CC1759F6BE}"/>
              </a:ext>
            </a:extLst>
          </p:cNvPr>
          <p:cNvGrpSpPr/>
          <p:nvPr/>
        </p:nvGrpSpPr>
        <p:grpSpPr>
          <a:xfrm>
            <a:off x="689412" y="4354439"/>
            <a:ext cx="652318" cy="647680"/>
            <a:chOff x="1773575" y="4308850"/>
            <a:chExt cx="650450" cy="645825"/>
          </a:xfrm>
        </p:grpSpPr>
        <p:sp>
          <p:nvSpPr>
            <p:cNvPr id="23" name="Google Shape;7682;p56">
              <a:extLst>
                <a:ext uri="{FF2B5EF4-FFF2-40B4-BE49-F238E27FC236}">
                  <a16:creationId xmlns:a16="http://schemas.microsoft.com/office/drawing/2014/main" xmlns="" id="{510B07E1-121F-47F4-BEBD-36FD8B47F290}"/>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4" name="Google Shape;7683;p56">
              <a:extLst>
                <a:ext uri="{FF2B5EF4-FFF2-40B4-BE49-F238E27FC236}">
                  <a16:creationId xmlns:a16="http://schemas.microsoft.com/office/drawing/2014/main" xmlns="" id="{CE174081-4848-4960-89FD-B3EF5D9F508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5" name="TextBox 24">
            <a:extLst>
              <a:ext uri="{FF2B5EF4-FFF2-40B4-BE49-F238E27FC236}">
                <a16:creationId xmlns:a16="http://schemas.microsoft.com/office/drawing/2014/main" xmlns="" id="{2B7A35E2-EE35-4DDE-B1AB-C7C228A265C4}"/>
              </a:ext>
            </a:extLst>
          </p:cNvPr>
          <p:cNvSpPr txBox="1"/>
          <p:nvPr/>
        </p:nvSpPr>
        <p:spPr>
          <a:xfrm>
            <a:off x="1526334" y="4354439"/>
            <a:ext cx="4554585"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Ấm ức</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xmlns="" id="{19751547-721A-4EA2-8652-9A6249A79E36}"/>
              </a:ext>
            </a:extLst>
          </p:cNvPr>
          <p:cNvSpPr txBox="1"/>
          <p:nvPr/>
        </p:nvSpPr>
        <p:spPr>
          <a:xfrm>
            <a:off x="1249738" y="4354439"/>
            <a:ext cx="10038084" cy="646331"/>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bực tức mà phải cố gắng nén lại.</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9B30CAD5-B0C2-4417-80F6-7A0CF165B48D}"/>
              </a:ext>
            </a:extLst>
          </p:cNvPr>
          <p:cNvPicPr>
            <a:picLocks noChangeAspect="1"/>
          </p:cNvPicPr>
          <p:nvPr/>
        </p:nvPicPr>
        <p:blipFill>
          <a:blip r:embed="rId2"/>
          <a:stretch>
            <a:fillRect/>
          </a:stretch>
        </p:blipFill>
        <p:spPr>
          <a:xfrm>
            <a:off x="0" y="10152"/>
            <a:ext cx="12161838" cy="6837695"/>
          </a:xfrm>
          <a:prstGeom prst="rect">
            <a:avLst/>
          </a:prstGeom>
        </p:spPr>
      </p:pic>
      <p:sp>
        <p:nvSpPr>
          <p:cNvPr id="4" name="TextBox 3">
            <a:extLst>
              <a:ext uri="{FF2B5EF4-FFF2-40B4-BE49-F238E27FC236}">
                <a16:creationId xmlns:a16="http://schemas.microsoft.com/office/drawing/2014/main" xmlns="" id="{D10D3E7A-647B-429F-B21B-3F3401B3CA5A}"/>
              </a:ext>
            </a:extLst>
          </p:cNvPr>
          <p:cNvSpPr txBox="1"/>
          <p:nvPr/>
        </p:nvSpPr>
        <p:spPr>
          <a:xfrm>
            <a:off x="778011" y="978069"/>
            <a:ext cx="10605816" cy="1938992"/>
          </a:xfrm>
          <a:prstGeom prst="rect">
            <a:avLst/>
          </a:prstGeom>
          <a:noFill/>
        </p:spPr>
        <p:txBody>
          <a:bodyPr wrap="square">
            <a:spAutoFit/>
          </a:bodyPr>
          <a:lstStyle/>
          <a:p>
            <a:pPr algn="just"/>
            <a:r>
              <a:rPr lang="en-US" sz="4000">
                <a:latin typeface="Arial" panose="020B0604020202020204" pitchFamily="34" charset="0"/>
                <a:ea typeface="Arial-Rounded" panose="020B0500000000000000" pitchFamily="34" charset="0"/>
                <a:cs typeface="Arial" panose="020B0604020202020204" pitchFamily="34" charset="0"/>
              </a:rPr>
              <a:t>Quốc Toản ấm ức bước lên bờ: “Vua ban cho cam quý nhưng xem ta như trẻ con, không cho dự bàn việc nước”.</a:t>
            </a:r>
          </a:p>
        </p:txBody>
      </p:sp>
      <p:cxnSp>
        <p:nvCxnSpPr>
          <p:cNvPr id="5" name="Straight Connector 4">
            <a:extLst>
              <a:ext uri="{FF2B5EF4-FFF2-40B4-BE49-F238E27FC236}">
                <a16:creationId xmlns:a16="http://schemas.microsoft.com/office/drawing/2014/main" xmlns="" id="{3943FCA6-D8D7-49DE-ADD4-ABCD2567916E}"/>
              </a:ext>
            </a:extLst>
          </p:cNvPr>
          <p:cNvCxnSpPr>
            <a:cxnSpLocks/>
          </p:cNvCxnSpPr>
          <p:nvPr/>
        </p:nvCxnSpPr>
        <p:spPr>
          <a:xfrm flipV="1">
            <a:off x="3410423" y="978069"/>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0551A0EC-47E6-4E83-A816-EE0090E19B1C}"/>
              </a:ext>
            </a:extLst>
          </p:cNvPr>
          <p:cNvGrpSpPr/>
          <p:nvPr/>
        </p:nvGrpSpPr>
        <p:grpSpPr>
          <a:xfrm rot="21128394">
            <a:off x="6222865" y="2414761"/>
            <a:ext cx="317117" cy="402892"/>
            <a:chOff x="8074786" y="2617012"/>
            <a:chExt cx="317117" cy="402892"/>
          </a:xfrm>
        </p:grpSpPr>
        <p:cxnSp>
          <p:nvCxnSpPr>
            <p:cNvPr id="7" name="Straight Connector 6">
              <a:extLst>
                <a:ext uri="{FF2B5EF4-FFF2-40B4-BE49-F238E27FC236}">
                  <a16:creationId xmlns:a16="http://schemas.microsoft.com/office/drawing/2014/main" xmlns="" id="{4F6597D1-31CF-4072-8C25-1DAF2F88B1F9}"/>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355576B-9A77-42B6-9DE5-49D7912F6BD7}"/>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xmlns="" id="{9046A8EF-79AA-436B-92EA-CAE9C0613597}"/>
              </a:ext>
            </a:extLst>
          </p:cNvPr>
          <p:cNvCxnSpPr>
            <a:cxnSpLocks/>
          </p:cNvCxnSpPr>
          <p:nvPr/>
        </p:nvCxnSpPr>
        <p:spPr>
          <a:xfrm flipV="1">
            <a:off x="8089962" y="978069"/>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932258D3-B8C5-489A-91E9-E3A8B79684BE}"/>
              </a:ext>
            </a:extLst>
          </p:cNvPr>
          <p:cNvSpPr txBox="1"/>
          <p:nvPr/>
        </p:nvSpPr>
        <p:spPr>
          <a:xfrm>
            <a:off x="863981" y="3142654"/>
            <a:ext cx="10605816" cy="1323439"/>
          </a:xfrm>
          <a:prstGeom prst="rect">
            <a:avLst/>
          </a:prstGeom>
          <a:noFill/>
        </p:spPr>
        <p:txBody>
          <a:bodyPr wrap="square">
            <a:spAutoFit/>
          </a:bodyPr>
          <a:lstStyle/>
          <a:p>
            <a:pPr algn="just"/>
            <a:r>
              <a:rPr lang="en-US" sz="4000">
                <a:latin typeface="Arial" panose="020B0604020202020204" pitchFamily="34" charset="0"/>
                <a:ea typeface="Arial-Rounded" panose="020B0500000000000000" pitchFamily="34" charset="0"/>
                <a:cs typeface="Arial" panose="020B0604020202020204" pitchFamily="34" charset="0"/>
              </a:rPr>
              <a:t>Nghĩ đến quân giặc ngang ngược, cậu nghiến răng, hai bàn tay bóp chặt.</a:t>
            </a:r>
            <a:endParaRPr lang="en-US" sz="4000"/>
          </a:p>
        </p:txBody>
      </p:sp>
      <p:cxnSp>
        <p:nvCxnSpPr>
          <p:cNvPr id="14" name="Straight Connector 13">
            <a:extLst>
              <a:ext uri="{FF2B5EF4-FFF2-40B4-BE49-F238E27FC236}">
                <a16:creationId xmlns:a16="http://schemas.microsoft.com/office/drawing/2014/main" xmlns="" id="{5ED01856-7A6F-49AF-BA14-2CD2E56E85F8}"/>
              </a:ext>
            </a:extLst>
          </p:cNvPr>
          <p:cNvCxnSpPr>
            <a:cxnSpLocks/>
          </p:cNvCxnSpPr>
          <p:nvPr/>
        </p:nvCxnSpPr>
        <p:spPr>
          <a:xfrm flipV="1">
            <a:off x="8740853" y="3246393"/>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44FBB59-68E2-4389-8D08-58374CA5FD1E}"/>
              </a:ext>
            </a:extLst>
          </p:cNvPr>
          <p:cNvCxnSpPr>
            <a:cxnSpLocks/>
          </p:cNvCxnSpPr>
          <p:nvPr/>
        </p:nvCxnSpPr>
        <p:spPr>
          <a:xfrm flipV="1">
            <a:off x="2115934" y="389787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282C6433-552A-4365-86F8-92A29614AC6D}"/>
              </a:ext>
            </a:extLst>
          </p:cNvPr>
          <p:cNvGrpSpPr/>
          <p:nvPr/>
        </p:nvGrpSpPr>
        <p:grpSpPr>
          <a:xfrm rot="21128394">
            <a:off x="6973611" y="3917662"/>
            <a:ext cx="317117" cy="402892"/>
            <a:chOff x="8074786" y="2617012"/>
            <a:chExt cx="317117" cy="402892"/>
          </a:xfrm>
        </p:grpSpPr>
        <p:cxnSp>
          <p:nvCxnSpPr>
            <p:cNvPr id="18" name="Straight Connector 17">
              <a:extLst>
                <a:ext uri="{FF2B5EF4-FFF2-40B4-BE49-F238E27FC236}">
                  <a16:creationId xmlns:a16="http://schemas.microsoft.com/office/drawing/2014/main" xmlns="" id="{939C6FF9-009A-483D-801E-BAA63228E1E1}"/>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DDA5D6C-9DA2-4987-BE44-19E03F1BED7C}"/>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D7E03787-C6FE-4FAE-9ABC-297A87B46218}"/>
              </a:ext>
            </a:extLst>
          </p:cNvPr>
          <p:cNvCxnSpPr>
            <a:cxnSpLocks/>
          </p:cNvCxnSpPr>
          <p:nvPr/>
        </p:nvCxnSpPr>
        <p:spPr>
          <a:xfrm flipV="1">
            <a:off x="2944345" y="1648126"/>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2813FFF-5216-4F50-A894-06A00E7D4105}"/>
              </a:ext>
            </a:extLst>
          </p:cNvPr>
          <p:cNvCxnSpPr>
            <a:cxnSpLocks/>
          </p:cNvCxnSpPr>
          <p:nvPr/>
        </p:nvCxnSpPr>
        <p:spPr>
          <a:xfrm flipV="1">
            <a:off x="9707408" y="1605405"/>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4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B4E61D9-1412-4613-BE70-6941D43B6A79}"/>
              </a:ext>
            </a:extLst>
          </p:cNvPr>
          <p:cNvSpPr txBox="1"/>
          <p:nvPr/>
        </p:nvSpPr>
        <p:spPr>
          <a:xfrm>
            <a:off x="376842" y="492237"/>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8" name="TextBox 7">
            <a:extLst>
              <a:ext uri="{FF2B5EF4-FFF2-40B4-BE49-F238E27FC236}">
                <a16:creationId xmlns:a16="http://schemas.microsoft.com/office/drawing/2014/main" xmlns="" id="{1A185DEC-1599-4551-94AB-44FD79560224}"/>
              </a:ext>
            </a:extLst>
          </p:cNvPr>
          <p:cNvSpPr txBox="1"/>
          <p:nvPr/>
        </p:nvSpPr>
        <p:spPr>
          <a:xfrm>
            <a:off x="376842" y="492237"/>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a:t>
            </a:r>
            <a:r>
              <a:rPr lang="en-US" sz="2300">
                <a:solidFill>
                  <a:srgbClr val="D60093"/>
                </a:solidFill>
                <a:latin typeface="Arial" panose="020B0604020202020204" pitchFamily="34" charset="0"/>
                <a:cs typeface="Arial" panose="020B0604020202020204" pitchFamily="34" charset="0"/>
              </a:rPr>
              <a:t>Giặc Nguyên cho sứ thần sang giả vờ mượn đường để xâm chiếm nước ta. Thấy sứ giặc ngang ngược, Trần Quốc Toản vô cùng căm giận.</a:t>
            </a:r>
          </a:p>
          <a:p>
            <a:pPr algn="just"/>
            <a:r>
              <a:rPr lang="en-US" sz="2300">
                <a:solidFill>
                  <a:srgbClr val="D60093"/>
                </a:solidFill>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a:t>
            </a:r>
            <a:r>
              <a:rPr lang="en-US" sz="2300">
                <a:solidFill>
                  <a:srgbClr val="0070C0"/>
                </a:solidFill>
                <a:latin typeface="Arial" panose="020B0604020202020204" pitchFamily="34" charset="0"/>
                <a:ea typeface="Arial-Rounded" panose="020B0500000000000000" pitchFamily="34" charset="0"/>
                <a:cs typeface="Arial" panose="020B0604020202020204" pitchFamily="34" charset="0"/>
              </a:rPr>
              <a:t>Gặp vua, Quốc Toản quỳ xuống tâu:</a:t>
            </a:r>
          </a:p>
          <a:p>
            <a:pPr algn="just"/>
            <a:r>
              <a:rPr lang="en-US" sz="2300">
                <a:solidFill>
                  <a:srgbClr val="0070C0"/>
                </a:solidFill>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solidFill>
                  <a:srgbClr val="0070C0"/>
                </a:solidFill>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a:t>
            </a:r>
            <a:r>
              <a:rPr lang="en-US" sz="2300">
                <a:solidFill>
                  <a:srgbClr val="C00000"/>
                </a:solidFill>
                <a:latin typeface="Arial" panose="020B0604020202020204" pitchFamily="34" charset="0"/>
                <a:ea typeface="Arial-Rounded" panose="020B0500000000000000" pitchFamily="34" charset="0"/>
                <a:cs typeface="Arial" panose="020B0604020202020204" pitchFamily="34" charset="0"/>
              </a:rPr>
              <a:t>Vua cho Toản đứng dậy, ôn tồn bảo:</a:t>
            </a:r>
          </a:p>
          <a:p>
            <a:pPr algn="just"/>
            <a:r>
              <a:rPr lang="en-US" sz="2300">
                <a:solidFill>
                  <a:srgbClr val="C00000"/>
                </a:solidFill>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solidFill>
                  <a:srgbClr val="C00000"/>
                </a:solidFill>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a:t>
            </a:r>
            <a:r>
              <a:rPr lang="en-US" sz="2300">
                <a:solidFill>
                  <a:srgbClr val="00B050"/>
                </a:solidFill>
                <a:latin typeface="Arial" panose="020B0604020202020204" pitchFamily="34" charset="0"/>
                <a:ea typeface="Arial-Rounded" panose="020B0500000000000000" pitchFamily="34" charset="0"/>
                <a:cs typeface="Arial" panose="020B0604020202020204" pitchFamily="34" charset="0"/>
              </a:rPr>
              <a:t>Quốc Toản ấm ức bước lên bờ: “Vua ban cho cam quý nhưng xem ta như trẻ con, không cho dự bàn việc nước”. Nghĩ đến quân giặc ngang ngược, cậu nghiến răng, hai bàn tay bóp chặt.</a:t>
            </a:r>
          </a:p>
          <a:p>
            <a:pPr algn="just"/>
            <a:r>
              <a:rPr lang="en-US" sz="2300">
                <a:solidFill>
                  <a:srgbClr val="00B050"/>
                </a:solidFill>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13" name="Cloud 12">
            <a:extLst>
              <a:ext uri="{FF2B5EF4-FFF2-40B4-BE49-F238E27FC236}">
                <a16:creationId xmlns:a16="http://schemas.microsoft.com/office/drawing/2014/main" xmlns="" id="{9B666EC3-270C-491E-942B-6C59832012A6}"/>
              </a:ext>
            </a:extLst>
          </p:cNvPr>
          <p:cNvSpPr/>
          <p:nvPr/>
        </p:nvSpPr>
        <p:spPr>
          <a:xfrm>
            <a:off x="9731311" y="96341"/>
            <a:ext cx="2360071"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sp>
        <p:nvSpPr>
          <p:cNvPr id="7" name="TextBox 6">
            <a:extLst>
              <a:ext uri="{FF2B5EF4-FFF2-40B4-BE49-F238E27FC236}">
                <a16:creationId xmlns:a16="http://schemas.microsoft.com/office/drawing/2014/main" xmlns="" id="{2D1657C4-0A4D-4838-9DEF-9CE9A3A4C2C4}"/>
              </a:ext>
            </a:extLst>
          </p:cNvPr>
          <p:cNvSpPr txBox="1"/>
          <p:nvPr/>
        </p:nvSpPr>
        <p:spPr>
          <a:xfrm>
            <a:off x="2960632" y="0"/>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66FC1E2-A24E-4C7E-9E9B-ECC69F7063D5}"/>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xmlns=""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0C07F54-66B1-4D59-83F4-1BED2E3E63B4}"/>
              </a:ext>
            </a:extLst>
          </p:cNvPr>
          <p:cNvGrpSpPr/>
          <p:nvPr/>
        </p:nvGrpSpPr>
        <p:grpSpPr>
          <a:xfrm>
            <a:off x="300642" y="0"/>
            <a:ext cx="11560554" cy="6974595"/>
            <a:chOff x="300642" y="-201007"/>
            <a:chExt cx="11560554" cy="6974595"/>
          </a:xfrm>
        </p:grpSpPr>
        <p:sp>
          <p:nvSpPr>
            <p:cNvPr id="5" name="TextBox 4">
              <a:extLst>
                <a:ext uri="{FF2B5EF4-FFF2-40B4-BE49-F238E27FC236}">
                  <a16:creationId xmlns:a16="http://schemas.microsoft.com/office/drawing/2014/main" xmlns="" id="{DF7C2F76-4CE7-4E27-9E9B-31CF99AA7E87}"/>
                </a:ext>
              </a:extLst>
            </p:cNvPr>
            <p:cNvSpPr txBox="1"/>
            <p:nvPr/>
          </p:nvSpPr>
          <p:spPr>
            <a:xfrm>
              <a:off x="300642" y="310280"/>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6" name="TextBox 5">
              <a:extLst>
                <a:ext uri="{FF2B5EF4-FFF2-40B4-BE49-F238E27FC236}">
                  <a16:creationId xmlns:a16="http://schemas.microsoft.com/office/drawing/2014/main" xmlns="" id="{D8F3AF5E-EC58-40B8-B453-E5C2BB774E31}"/>
                </a:ext>
              </a:extLst>
            </p:cNvPr>
            <p:cNvSpPr txBox="1"/>
            <p:nvPr/>
          </p:nvSpPr>
          <p:spPr>
            <a:xfrm>
              <a:off x="2960632" y="-201007"/>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xmlns="" id="{B8030873-0B2C-4AD0-8C5A-795F051C6E0D}"/>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17C4A62-7CC6-451D-BD97-74EA16EC417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395985" y="-51781"/>
            <a:ext cx="7369866" cy="6961560"/>
          </a:xfrm>
          <a:prstGeom prst="rect">
            <a:avLst/>
          </a:prstGeom>
        </p:spPr>
      </p:pic>
    </p:spTree>
    <p:extLst>
      <p:ext uri="{BB962C8B-B14F-4D97-AF65-F5344CB8AC3E}">
        <p14:creationId xmlns:p14="http://schemas.microsoft.com/office/powerpoint/2010/main" val="360621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18407" y="286622"/>
            <a:ext cx="11530067" cy="774726"/>
            <a:chOff x="294783" y="915918"/>
            <a:chExt cx="11558663" cy="776648"/>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52801" y="1044632"/>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Trần Quốc Toản xin gặp vua để làm gì?</a:t>
              </a:r>
            </a:p>
          </p:txBody>
        </p:sp>
      </p:grpSp>
      <p:sp>
        <p:nvSpPr>
          <p:cNvPr id="17" name="TextBox 16">
            <a:extLst>
              <a:ext uri="{FF2B5EF4-FFF2-40B4-BE49-F238E27FC236}">
                <a16:creationId xmlns:a16="http://schemas.microsoft.com/office/drawing/2014/main" xmlns="" id="{8333DA43-01EF-473A-92A5-C8F912938479}"/>
              </a:ext>
            </a:extLst>
          </p:cNvPr>
          <p:cNvSpPr txBox="1"/>
          <p:nvPr/>
        </p:nvSpPr>
        <p:spPr>
          <a:xfrm>
            <a:off x="1062121" y="1283275"/>
            <a:ext cx="9946839" cy="3416320"/>
          </a:xfrm>
          <a:prstGeom prst="rect">
            <a:avLst/>
          </a:prstGeom>
          <a:solidFill>
            <a:srgbClr val="FFFFFF"/>
          </a:solid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a:t>
            </a:r>
            <a:r>
              <a:rPr lang="en-US" sz="2400">
                <a:latin typeface="Arial" panose="020B0604020202020204" pitchFamily="34" charset="0"/>
                <a:cs typeface="Arial" panose="020B0604020202020204" pitchFamily="34" charset="0"/>
              </a:rPr>
              <a:t>Giặc Nguyên cho sứ thần sang giả vờ mượn đường để xâm chiếm nước ta. Thấy sứ giặc ngang ngược, Trần Quốc Toản vô cùng căm giận.</a:t>
            </a:r>
          </a:p>
          <a:p>
            <a:pPr algn="just"/>
            <a:r>
              <a:rPr lang="en-US" sz="24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4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4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4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endParaRPr lang="en-US" sz="2400"/>
          </a:p>
        </p:txBody>
      </p:sp>
      <p:sp>
        <p:nvSpPr>
          <p:cNvPr id="12" name="TextBox 11">
            <a:extLst>
              <a:ext uri="{FF2B5EF4-FFF2-40B4-BE49-F238E27FC236}">
                <a16:creationId xmlns:a16="http://schemas.microsoft.com/office/drawing/2014/main" xmlns="" id="{BFAC81BA-82D4-4D74-980E-FC0986F38AE6}"/>
              </a:ext>
            </a:extLst>
          </p:cNvPr>
          <p:cNvSpPr txBox="1"/>
          <p:nvPr/>
        </p:nvSpPr>
        <p:spPr>
          <a:xfrm>
            <a:off x="1176543" y="5282337"/>
            <a:ext cx="9813367" cy="1323439"/>
          </a:xfrm>
          <a:prstGeom prst="rect">
            <a:avLst/>
          </a:prstGeom>
          <a:solidFill>
            <a:schemeClr val="accent1"/>
          </a:solidFill>
        </p:spPr>
        <p:txBody>
          <a:bodyPr wrap="square">
            <a:spAutoFit/>
          </a:bodyPr>
          <a:lstStyle/>
          <a:p>
            <a:pPr algn="just"/>
            <a:r>
              <a:rPr lang="en-US" sz="4000">
                <a:ea typeface="Arial-Rounded" pitchFamily="34" charset="0"/>
                <a:cs typeface="Arial-Rounded" pitchFamily="34" charset="0"/>
              </a:rPr>
              <a:t>Trần Quốc Toản gặp vua để xin được đánh giặc.</a:t>
            </a:r>
            <a:endParaRPr lang="en-US" sz="400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8636AC29-D413-480B-892A-637E9842D1B9}"/>
              </a:ext>
            </a:extLst>
          </p:cNvPr>
          <p:cNvCxnSpPr>
            <a:cxnSpLocks/>
          </p:cNvCxnSpPr>
          <p:nvPr/>
        </p:nvCxnSpPr>
        <p:spPr>
          <a:xfrm>
            <a:off x="2341191" y="4278782"/>
            <a:ext cx="75838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02669" y="229596"/>
            <a:ext cx="11556500" cy="1303479"/>
            <a:chOff x="294783" y="915918"/>
            <a:chExt cx="11585161"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Tìm chi tiết cho thấy Trần Quốc Toản rất nóng lòng gặp vua? </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1125540" y="1465950"/>
            <a:ext cx="9946839" cy="3785652"/>
          </a:xfrm>
          <a:prstGeom prst="rect">
            <a:avLst/>
          </a:prstGeom>
          <a:solidFill>
            <a:srgbClr val="FFFFFF"/>
          </a:solidFill>
        </p:spPr>
        <p:txBody>
          <a:bodyPr wrap="square">
            <a:spAutoFit/>
          </a:bodyPr>
          <a:lstStyle/>
          <a:p>
            <a:pPr algn="just"/>
            <a:r>
              <a:rPr lang="en-US" sz="24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4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4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4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4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endParaRPr lang="en-US" sz="2400"/>
          </a:p>
          <a:p>
            <a:pPr algn="just"/>
            <a:endParaRPr lang="en-US" sz="2400"/>
          </a:p>
        </p:txBody>
      </p:sp>
      <p:sp>
        <p:nvSpPr>
          <p:cNvPr id="13" name="TextBox 12">
            <a:extLst>
              <a:ext uri="{FF2B5EF4-FFF2-40B4-BE49-F238E27FC236}">
                <a16:creationId xmlns:a16="http://schemas.microsoft.com/office/drawing/2014/main" xmlns="" id="{2BCFD7AD-01B1-4ED5-AB15-3AE25FF39F3E}"/>
              </a:ext>
            </a:extLst>
          </p:cNvPr>
          <p:cNvSpPr txBox="1"/>
          <p:nvPr/>
        </p:nvSpPr>
        <p:spPr>
          <a:xfrm>
            <a:off x="1174235" y="5071260"/>
            <a:ext cx="9813367"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Chi tiết cho thấy Trần Quốc Toản rất nóng lòng gặp vua là: </a:t>
            </a:r>
            <a:r>
              <a:rPr lang="en-US" sz="3200" i="1">
                <a:latin typeface="Arial" panose="020B0604020202020204" pitchFamily="34" charset="0"/>
                <a:ea typeface="Arial-Rounded" panose="020B0500000000000000" pitchFamily="34" charset="0"/>
                <a:cs typeface="Arial" panose="020B0604020202020204" pitchFamily="34" charset="0"/>
              </a:rPr>
              <a:t>Đợi mãi không gặp được vua, cậu liều chết xô mấy người lính gác, xăm xăm xuống bến.</a:t>
            </a:r>
          </a:p>
        </p:txBody>
      </p:sp>
      <p:cxnSp>
        <p:nvCxnSpPr>
          <p:cNvPr id="15" name="Straight Connector 14">
            <a:extLst>
              <a:ext uri="{FF2B5EF4-FFF2-40B4-BE49-F238E27FC236}">
                <a16:creationId xmlns:a16="http://schemas.microsoft.com/office/drawing/2014/main" xmlns="" id="{3E902DEC-C849-48D0-BD8B-CD79E7081F31}"/>
              </a:ext>
            </a:extLst>
          </p:cNvPr>
          <p:cNvCxnSpPr>
            <a:cxnSpLocks/>
          </p:cNvCxnSpPr>
          <p:nvPr/>
        </p:nvCxnSpPr>
        <p:spPr>
          <a:xfrm>
            <a:off x="1222931" y="3694582"/>
            <a:ext cx="58827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5FFB25B-E1FF-4CDB-8CAD-56A299737F93}"/>
              </a:ext>
            </a:extLst>
          </p:cNvPr>
          <p:cNvCxnSpPr>
            <a:cxnSpLocks/>
          </p:cNvCxnSpPr>
          <p:nvPr/>
        </p:nvCxnSpPr>
        <p:spPr>
          <a:xfrm>
            <a:off x="5008191" y="3345332"/>
            <a:ext cx="5924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02669" y="229596"/>
            <a:ext cx="11556500" cy="749481"/>
            <a:chOff x="294783" y="915918"/>
            <a:chExt cx="11585161" cy="75134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Vua khen Trần Quốc Toản thế nào?</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1125540" y="1465950"/>
            <a:ext cx="9946839" cy="2554545"/>
          </a:xfrm>
          <a:prstGeom prst="rect">
            <a:avLst/>
          </a:prstGeom>
          <a:solidFill>
            <a:srgbClr val="FFFFFF"/>
          </a:solid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32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32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p:txBody>
      </p:sp>
      <p:sp>
        <p:nvSpPr>
          <p:cNvPr id="13" name="TextBox 12">
            <a:extLst>
              <a:ext uri="{FF2B5EF4-FFF2-40B4-BE49-F238E27FC236}">
                <a16:creationId xmlns:a16="http://schemas.microsoft.com/office/drawing/2014/main" xmlns="" id="{2BCFD7AD-01B1-4ED5-AB15-3AE25FF39F3E}"/>
              </a:ext>
            </a:extLst>
          </p:cNvPr>
          <p:cNvSpPr txBox="1"/>
          <p:nvPr/>
        </p:nvSpPr>
        <p:spPr>
          <a:xfrm>
            <a:off x="1108745" y="4645321"/>
            <a:ext cx="9813367"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Vua khen Trần Quốc Toản:</a:t>
            </a:r>
            <a:r>
              <a:rPr lang="en-US" sz="3200" i="1">
                <a:ea typeface="Arial-Rounded" pitchFamily="34" charset="0"/>
                <a:cs typeface="Arial-Rounded" pitchFamily="34" charset="0"/>
              </a:rPr>
              <a:t> </a:t>
            </a:r>
            <a:r>
              <a:rPr lang="en-US" sz="3200" i="1">
                <a:latin typeface="Arial" panose="020B0604020202020204" pitchFamily="34" charset="0"/>
                <a:ea typeface="Arial-Rounded" panose="020B0500000000000000" pitchFamily="34" charset="0"/>
                <a:cs typeface="Arial" panose="020B0604020202020204" pitchFamily="34" charset="0"/>
              </a:rPr>
              <a:t>Quốc Toản làm trái phép nước, lễ ra phải trị tội. Nhưng còn trẻ mà đã biết lo việc nước, ta có lời khen.</a:t>
            </a:r>
          </a:p>
        </p:txBody>
      </p:sp>
      <p:cxnSp>
        <p:nvCxnSpPr>
          <p:cNvPr id="15" name="Straight Connector 14">
            <a:extLst>
              <a:ext uri="{FF2B5EF4-FFF2-40B4-BE49-F238E27FC236}">
                <a16:creationId xmlns:a16="http://schemas.microsoft.com/office/drawing/2014/main" xmlns="" id="{3E902DEC-C849-48D0-BD8B-CD79E7081F31}"/>
              </a:ext>
            </a:extLst>
          </p:cNvPr>
          <p:cNvCxnSpPr>
            <a:cxnSpLocks/>
          </p:cNvCxnSpPr>
          <p:nvPr/>
        </p:nvCxnSpPr>
        <p:spPr>
          <a:xfrm>
            <a:off x="1193285" y="2989732"/>
            <a:ext cx="9794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5FFB25B-E1FF-4CDB-8CAD-56A299737F93}"/>
              </a:ext>
            </a:extLst>
          </p:cNvPr>
          <p:cNvCxnSpPr>
            <a:cxnSpLocks/>
          </p:cNvCxnSpPr>
          <p:nvPr/>
        </p:nvCxnSpPr>
        <p:spPr>
          <a:xfrm>
            <a:off x="2703141" y="2488082"/>
            <a:ext cx="83311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2E3D99C-2889-4D7F-A6F4-8674D3DCFE2D}"/>
              </a:ext>
            </a:extLst>
          </p:cNvPr>
          <p:cNvCxnSpPr>
            <a:cxnSpLocks/>
          </p:cNvCxnSpPr>
          <p:nvPr/>
        </p:nvCxnSpPr>
        <p:spPr>
          <a:xfrm>
            <a:off x="1104083" y="3448050"/>
            <a:ext cx="1093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02669" y="229596"/>
            <a:ext cx="11146382" cy="1303479"/>
            <a:chOff x="294783" y="915918"/>
            <a:chExt cx="11174026"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300" y="1019324"/>
              <a:ext cx="10389509"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được vua khen mà Trần Quốc Toản vẫn ấm ức? </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1125540" y="1465950"/>
            <a:ext cx="9946839" cy="3046988"/>
          </a:xfrm>
          <a:prstGeom prst="rect">
            <a:avLst/>
          </a:prstGeom>
          <a:solidFill>
            <a:srgbClr val="FFFFFF"/>
          </a:solid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32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p:txBody>
      </p:sp>
      <p:sp>
        <p:nvSpPr>
          <p:cNvPr id="13" name="TextBox 12">
            <a:extLst>
              <a:ext uri="{FF2B5EF4-FFF2-40B4-BE49-F238E27FC236}">
                <a16:creationId xmlns:a16="http://schemas.microsoft.com/office/drawing/2014/main" xmlns="" id="{2BCFD7AD-01B1-4ED5-AB15-3AE25FF39F3E}"/>
              </a:ext>
            </a:extLst>
          </p:cNvPr>
          <p:cNvSpPr txBox="1"/>
          <p:nvPr/>
        </p:nvSpPr>
        <p:spPr>
          <a:xfrm>
            <a:off x="1108745" y="4645321"/>
            <a:ext cx="9813367"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Được vua khen mà Trần Quốc Toản vẫn ấm ức vì: nghĩ vua xem mình là trẻ con, không cho dự bàn việc nước. </a:t>
            </a:r>
            <a:endParaRPr lang="en-US" sz="3200" i="1">
              <a:latin typeface="Arial" panose="020B0604020202020204" pitchFamily="34" charset="0"/>
              <a:ea typeface="Arial-Rounded" panose="020B0500000000000000"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3E902DEC-C849-48D0-BD8B-CD79E7081F31}"/>
              </a:ext>
            </a:extLst>
          </p:cNvPr>
          <p:cNvCxnSpPr>
            <a:cxnSpLocks/>
          </p:cNvCxnSpPr>
          <p:nvPr/>
        </p:nvCxnSpPr>
        <p:spPr>
          <a:xfrm>
            <a:off x="1193285" y="2513482"/>
            <a:ext cx="9794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5FFB25B-E1FF-4CDB-8CAD-56A299737F93}"/>
              </a:ext>
            </a:extLst>
          </p:cNvPr>
          <p:cNvCxnSpPr>
            <a:cxnSpLocks/>
          </p:cNvCxnSpPr>
          <p:nvPr/>
        </p:nvCxnSpPr>
        <p:spPr>
          <a:xfrm>
            <a:off x="8574368" y="1992782"/>
            <a:ext cx="2413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2E3D99C-2889-4D7F-A6F4-8674D3DCFE2D}"/>
              </a:ext>
            </a:extLst>
          </p:cNvPr>
          <p:cNvCxnSpPr>
            <a:cxnSpLocks/>
          </p:cNvCxnSpPr>
          <p:nvPr/>
        </p:nvCxnSpPr>
        <p:spPr>
          <a:xfrm>
            <a:off x="1193285" y="3028950"/>
            <a:ext cx="97288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78DB607-87DE-47C1-B377-1EF736D86378}"/>
              </a:ext>
            </a:extLst>
          </p:cNvPr>
          <p:cNvCxnSpPr>
            <a:cxnSpLocks/>
          </p:cNvCxnSpPr>
          <p:nvPr/>
        </p:nvCxnSpPr>
        <p:spPr>
          <a:xfrm>
            <a:off x="1269485" y="3467100"/>
            <a:ext cx="66449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3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EC01232-A189-42A8-919D-F5FCD66EF31F}"/>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7" name="Group 6">
            <a:extLst>
              <a:ext uri="{FF2B5EF4-FFF2-40B4-BE49-F238E27FC236}">
                <a16:creationId xmlns:a16="http://schemas.microsoft.com/office/drawing/2014/main" xmlns="" id="{76264D61-AC26-415D-B76A-E43AE7F5AE33}"/>
              </a:ext>
            </a:extLst>
          </p:cNvPr>
          <p:cNvGrpSpPr/>
          <p:nvPr/>
        </p:nvGrpSpPr>
        <p:grpSpPr>
          <a:xfrm>
            <a:off x="302669" y="572497"/>
            <a:ext cx="11556500" cy="1303479"/>
            <a:chOff x="294783" y="915918"/>
            <a:chExt cx="11585161"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5</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Việc Trần Quốc Toản vô tình bóp nát quả cam thể hiện điều gì?</a:t>
              </a:r>
            </a:p>
          </p:txBody>
        </p:sp>
      </p:grpSp>
      <p:sp>
        <p:nvSpPr>
          <p:cNvPr id="14" name="TextBox 13">
            <a:extLst>
              <a:ext uri="{FF2B5EF4-FFF2-40B4-BE49-F238E27FC236}">
                <a16:creationId xmlns:a16="http://schemas.microsoft.com/office/drawing/2014/main" xmlns="" id="{98639F71-ABCF-47AA-95C8-157EB5C05020}"/>
              </a:ext>
            </a:extLst>
          </p:cNvPr>
          <p:cNvSpPr txBox="1"/>
          <p:nvPr/>
        </p:nvSpPr>
        <p:spPr>
          <a:xfrm>
            <a:off x="1085244" y="2541471"/>
            <a:ext cx="6504249" cy="1651671"/>
          </a:xfrm>
          <a:prstGeom prst="rect">
            <a:avLst/>
          </a:prstGeom>
          <a:noFill/>
        </p:spPr>
        <p:txBody>
          <a:bodyPr wrap="square">
            <a:spAutoFit/>
          </a:bodyPr>
          <a:lstStyle/>
          <a:p>
            <a:pPr marL="571500" indent="-571500" algn="just">
              <a:lnSpc>
                <a:spcPct val="150000"/>
              </a:lnSpc>
              <a:buFontTx/>
              <a:buChar char="-"/>
            </a:pPr>
            <a:r>
              <a:rPr lang="en-US" sz="3600">
                <a:latin typeface="Arial" panose="020B0604020202020204" pitchFamily="34" charset="0"/>
                <a:ea typeface="Arial-Rounded" panose="020B0500000000000000" pitchFamily="34" charset="0"/>
                <a:cs typeface="Arial" panose="020B0604020202020204" pitchFamily="34" charset="0"/>
              </a:rPr>
              <a:t>Lòng yêu nước</a:t>
            </a:r>
          </a:p>
          <a:p>
            <a:pPr marL="571500" indent="-571500" algn="just">
              <a:lnSpc>
                <a:spcPct val="150000"/>
              </a:lnSpc>
              <a:buFontTx/>
              <a:buChar char="-"/>
            </a:pPr>
            <a:r>
              <a:rPr lang="en-US" sz="3600">
                <a:latin typeface="Arial" panose="020B0604020202020204" pitchFamily="34" charset="0"/>
                <a:ea typeface="Arial-Rounded" panose="020B0500000000000000" pitchFamily="34" charset="0"/>
                <a:cs typeface="Arial" panose="020B0604020202020204" pitchFamily="34" charset="0"/>
              </a:rPr>
              <a:t>Căm thù giặc</a:t>
            </a:r>
          </a:p>
        </p:txBody>
      </p:sp>
      <p:pic>
        <p:nvPicPr>
          <p:cNvPr id="3" name="Picture 2">
            <a:extLst>
              <a:ext uri="{FF2B5EF4-FFF2-40B4-BE49-F238E27FC236}">
                <a16:creationId xmlns:a16="http://schemas.microsoft.com/office/drawing/2014/main" xmlns="" id="{3949C03D-0216-4590-98FA-CE4BF60B3AE0}"/>
              </a:ext>
            </a:extLst>
          </p:cNvPr>
          <p:cNvPicPr>
            <a:picLocks noChangeAspect="1"/>
          </p:cNvPicPr>
          <p:nvPr/>
        </p:nvPicPr>
        <p:blipFill>
          <a:blip r:embed="rId3"/>
          <a:stretch>
            <a:fillRect/>
          </a:stretch>
        </p:blipFill>
        <p:spPr>
          <a:xfrm>
            <a:off x="6472206" y="2052179"/>
            <a:ext cx="4908873" cy="4281925"/>
          </a:xfrm>
          <a:prstGeom prst="roundRect">
            <a:avLst/>
          </a:prstGeom>
        </p:spPr>
      </p:pic>
    </p:spTree>
    <p:extLst>
      <p:ext uri="{BB962C8B-B14F-4D97-AF65-F5344CB8AC3E}">
        <p14:creationId xmlns:p14="http://schemas.microsoft.com/office/powerpoint/2010/main" val="21497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5" name="Group 4">
            <a:extLst>
              <a:ext uri="{FF2B5EF4-FFF2-40B4-BE49-F238E27FC236}">
                <a16:creationId xmlns:a16="http://schemas.microsoft.com/office/drawing/2014/main" xmlns="" id="{EB8A0036-2EED-4F28-B764-6F267A9814D2}"/>
              </a:ext>
            </a:extLst>
          </p:cNvPr>
          <p:cNvGrpSpPr/>
          <p:nvPr/>
        </p:nvGrpSpPr>
        <p:grpSpPr>
          <a:xfrm>
            <a:off x="300642" y="0"/>
            <a:ext cx="11560554" cy="6974595"/>
            <a:chOff x="300642" y="-201007"/>
            <a:chExt cx="11560554" cy="6974595"/>
          </a:xfrm>
        </p:grpSpPr>
        <p:sp>
          <p:nvSpPr>
            <p:cNvPr id="6" name="TextBox 5">
              <a:extLst>
                <a:ext uri="{FF2B5EF4-FFF2-40B4-BE49-F238E27FC236}">
                  <a16:creationId xmlns:a16="http://schemas.microsoft.com/office/drawing/2014/main" xmlns="" id="{9E2B28A9-2BF7-4764-A640-DB45B4D118DE}"/>
                </a:ext>
              </a:extLst>
            </p:cNvPr>
            <p:cNvSpPr txBox="1"/>
            <p:nvPr/>
          </p:nvSpPr>
          <p:spPr>
            <a:xfrm>
              <a:off x="300642" y="310280"/>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7" name="TextBox 6">
              <a:extLst>
                <a:ext uri="{FF2B5EF4-FFF2-40B4-BE49-F238E27FC236}">
                  <a16:creationId xmlns:a16="http://schemas.microsoft.com/office/drawing/2014/main" xmlns="" id="{B407E756-B201-4E45-B116-4772CAE3420F}"/>
                </a:ext>
              </a:extLst>
            </p:cNvPr>
            <p:cNvSpPr txBox="1"/>
            <p:nvPr/>
          </p:nvSpPr>
          <p:spPr>
            <a:xfrm>
              <a:off x="2960632" y="-201007"/>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1059592" y="261655"/>
            <a:ext cx="10409924" cy="774725"/>
            <a:chOff x="292250" y="915918"/>
            <a:chExt cx="10435740" cy="776647"/>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706751"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Sắp xếp từ ngữ dưới đây vào nhóm thích hợp.</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0" y="114633"/>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1">
            <a:extLst>
              <a:ext uri="{FF2B5EF4-FFF2-40B4-BE49-F238E27FC236}">
                <a16:creationId xmlns:a16="http://schemas.microsoft.com/office/drawing/2014/main" xmlns="" id="{7FEE60FB-68DD-48D8-83EE-BD383F1C57D3}"/>
              </a:ext>
            </a:extLst>
          </p:cNvPr>
          <p:cNvSpPr/>
          <p:nvPr/>
        </p:nvSpPr>
        <p:spPr>
          <a:xfrm>
            <a:off x="721347" y="1413752"/>
            <a:ext cx="3721717"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Trần Quốc Toản</a:t>
            </a:r>
          </a:p>
        </p:txBody>
      </p:sp>
      <p:sp>
        <p:nvSpPr>
          <p:cNvPr id="19" name="2">
            <a:extLst>
              <a:ext uri="{FF2B5EF4-FFF2-40B4-BE49-F238E27FC236}">
                <a16:creationId xmlns:a16="http://schemas.microsoft.com/office/drawing/2014/main" xmlns="" id="{7E2C2AC5-E0ED-4544-A401-D12A780573E7}"/>
              </a:ext>
            </a:extLst>
          </p:cNvPr>
          <p:cNvSpPr/>
          <p:nvPr/>
        </p:nvSpPr>
        <p:spPr>
          <a:xfrm>
            <a:off x="4851602" y="1413752"/>
            <a:ext cx="1304440"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vua</a:t>
            </a:r>
          </a:p>
        </p:txBody>
      </p:sp>
      <p:sp>
        <p:nvSpPr>
          <p:cNvPr id="20" name="Rectangle: Rounded Corners 19">
            <a:extLst>
              <a:ext uri="{FF2B5EF4-FFF2-40B4-BE49-F238E27FC236}">
                <a16:creationId xmlns:a16="http://schemas.microsoft.com/office/drawing/2014/main" xmlns="" id="{C98A645A-778F-432B-8101-60A2A12A89A2}"/>
              </a:ext>
            </a:extLst>
          </p:cNvPr>
          <p:cNvSpPr/>
          <p:nvPr/>
        </p:nvSpPr>
        <p:spPr>
          <a:xfrm>
            <a:off x="6564580" y="1413752"/>
            <a:ext cx="2481832"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thuyền rồng</a:t>
            </a:r>
          </a:p>
        </p:txBody>
      </p:sp>
      <p:sp>
        <p:nvSpPr>
          <p:cNvPr id="21" name="Rectangle: Rounded Corners 20">
            <a:extLst>
              <a:ext uri="{FF2B5EF4-FFF2-40B4-BE49-F238E27FC236}">
                <a16:creationId xmlns:a16="http://schemas.microsoft.com/office/drawing/2014/main" xmlns="" id="{B54C7C4D-6343-4B45-B1AB-806391F5FDDD}"/>
              </a:ext>
            </a:extLst>
          </p:cNvPr>
          <p:cNvSpPr/>
          <p:nvPr/>
        </p:nvSpPr>
        <p:spPr>
          <a:xfrm>
            <a:off x="9454950" y="1413751"/>
            <a:ext cx="2481832"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quả cam</a:t>
            </a:r>
          </a:p>
        </p:txBody>
      </p:sp>
      <p:sp>
        <p:nvSpPr>
          <p:cNvPr id="22" name="3">
            <a:extLst>
              <a:ext uri="{FF2B5EF4-FFF2-40B4-BE49-F238E27FC236}">
                <a16:creationId xmlns:a16="http://schemas.microsoft.com/office/drawing/2014/main" xmlns="" id="{B056EE63-A827-4688-B54A-0325F8E7257A}"/>
              </a:ext>
            </a:extLst>
          </p:cNvPr>
          <p:cNvSpPr/>
          <p:nvPr/>
        </p:nvSpPr>
        <p:spPr>
          <a:xfrm>
            <a:off x="1786778" y="2346686"/>
            <a:ext cx="1695125"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lính</a:t>
            </a:r>
          </a:p>
        </p:txBody>
      </p:sp>
      <p:sp>
        <p:nvSpPr>
          <p:cNvPr id="23" name="4">
            <a:extLst>
              <a:ext uri="{FF2B5EF4-FFF2-40B4-BE49-F238E27FC236}">
                <a16:creationId xmlns:a16="http://schemas.microsoft.com/office/drawing/2014/main" xmlns="" id="{5105937F-291B-479F-82BC-CA2A6A1CE181}"/>
              </a:ext>
            </a:extLst>
          </p:cNvPr>
          <p:cNvSpPr/>
          <p:nvPr/>
        </p:nvSpPr>
        <p:spPr>
          <a:xfrm>
            <a:off x="4787921" y="2346685"/>
            <a:ext cx="1872526"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sứ thần</a:t>
            </a:r>
          </a:p>
        </p:txBody>
      </p:sp>
      <p:sp>
        <p:nvSpPr>
          <p:cNvPr id="24" name="Rectangle: Rounded Corners 23">
            <a:extLst>
              <a:ext uri="{FF2B5EF4-FFF2-40B4-BE49-F238E27FC236}">
                <a16:creationId xmlns:a16="http://schemas.microsoft.com/office/drawing/2014/main" xmlns="" id="{4EBDD96E-0E03-4DDB-B722-5D47FD6D9B17}"/>
              </a:ext>
            </a:extLst>
          </p:cNvPr>
          <p:cNvSpPr/>
          <p:nvPr/>
        </p:nvSpPr>
        <p:spPr>
          <a:xfrm>
            <a:off x="7966466" y="2346685"/>
            <a:ext cx="2709177"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thanh gươm</a:t>
            </a:r>
          </a:p>
        </p:txBody>
      </p:sp>
      <p:graphicFrame>
        <p:nvGraphicFramePr>
          <p:cNvPr id="18" name="Table 24">
            <a:extLst>
              <a:ext uri="{FF2B5EF4-FFF2-40B4-BE49-F238E27FC236}">
                <a16:creationId xmlns:a16="http://schemas.microsoft.com/office/drawing/2014/main" xmlns="" id="{3D543EAC-8F19-42AC-AE4B-1ACE0F87A49D}"/>
              </a:ext>
            </a:extLst>
          </p:cNvPr>
          <p:cNvGraphicFramePr>
            <a:graphicFrameLocks noGrp="1"/>
          </p:cNvGraphicFramePr>
          <p:nvPr>
            <p:extLst>
              <p:ext uri="{D42A27DB-BD31-4B8C-83A1-F6EECF244321}">
                <p14:modId xmlns:p14="http://schemas.microsoft.com/office/powerpoint/2010/main" val="1505157885"/>
              </p:ext>
            </p:extLst>
          </p:nvPr>
        </p:nvGraphicFramePr>
        <p:xfrm>
          <a:off x="1059592" y="3774310"/>
          <a:ext cx="10717466" cy="2822035"/>
        </p:xfrm>
        <a:graphic>
          <a:graphicData uri="http://schemas.openxmlformats.org/drawingml/2006/table">
            <a:tbl>
              <a:tblPr firstRow="1" bandRow="1">
                <a:tableStyleId>{17CF696E-B5ED-4320-AEE1-8833A9A7E3BA}</a:tableStyleId>
              </a:tblPr>
              <a:tblGrid>
                <a:gridCol w="5358733">
                  <a:extLst>
                    <a:ext uri="{9D8B030D-6E8A-4147-A177-3AD203B41FA5}">
                      <a16:colId xmlns:a16="http://schemas.microsoft.com/office/drawing/2014/main" xmlns="" val="717039520"/>
                    </a:ext>
                  </a:extLst>
                </a:gridCol>
                <a:gridCol w="5358733">
                  <a:extLst>
                    <a:ext uri="{9D8B030D-6E8A-4147-A177-3AD203B41FA5}">
                      <a16:colId xmlns:a16="http://schemas.microsoft.com/office/drawing/2014/main" xmlns="" val="3371723508"/>
                    </a:ext>
                  </a:extLst>
                </a:gridCol>
              </a:tblGrid>
              <a:tr h="607877">
                <a:tc>
                  <a:txBody>
                    <a:bodyPr/>
                    <a:lstStyle/>
                    <a:p>
                      <a:pPr algn="ctr">
                        <a:spcBef>
                          <a:spcPts val="600"/>
                        </a:spcBef>
                      </a:pPr>
                      <a:r>
                        <a:rPr lang="en-US" sz="3600" b="0">
                          <a:solidFill>
                            <a:schemeClr val="tx1"/>
                          </a:solidFill>
                        </a:rPr>
                        <a:t>Từ ngữ chỉ người</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spcBef>
                          <a:spcPts val="600"/>
                        </a:spcBef>
                      </a:pPr>
                      <a:r>
                        <a:rPr lang="en-US" sz="3600" b="0">
                          <a:solidFill>
                            <a:schemeClr val="tx1"/>
                          </a:solidFill>
                        </a:rPr>
                        <a:t>Từ ngữ chỉ vật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567353198"/>
                  </a:ext>
                </a:extLst>
              </a:tr>
              <a:tr h="2181955">
                <a:tc>
                  <a:txBody>
                    <a:bodyPr/>
                    <a:lstStyle/>
                    <a:p>
                      <a:pPr algn="ctr"/>
                      <a:endParaRPr lang="en-US" sz="2400" b="0">
                        <a:solidFill>
                          <a:schemeClr val="tx1"/>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US" sz="2400" b="0">
                        <a:solidFill>
                          <a:schemeClr val="tx1"/>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514171260"/>
                  </a:ext>
                </a:extLst>
              </a:tr>
            </a:tbl>
          </a:graphicData>
        </a:graphic>
      </p:graphicFrame>
      <p:sp>
        <p:nvSpPr>
          <p:cNvPr id="26" name="Rectangle: Rounded Corners 25">
            <a:extLst>
              <a:ext uri="{FF2B5EF4-FFF2-40B4-BE49-F238E27FC236}">
                <a16:creationId xmlns:a16="http://schemas.microsoft.com/office/drawing/2014/main" xmlns="" id="{2CBB1C60-1202-4A3E-9A42-15DCDCB27629}"/>
              </a:ext>
            </a:extLst>
          </p:cNvPr>
          <p:cNvSpPr/>
          <p:nvPr/>
        </p:nvSpPr>
        <p:spPr>
          <a:xfrm>
            <a:off x="1782105" y="4643420"/>
            <a:ext cx="3721717"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Trần Quốc Toản</a:t>
            </a:r>
          </a:p>
        </p:txBody>
      </p:sp>
      <p:sp>
        <p:nvSpPr>
          <p:cNvPr id="27" name="Rectangle: Rounded Corners 26">
            <a:extLst>
              <a:ext uri="{FF2B5EF4-FFF2-40B4-BE49-F238E27FC236}">
                <a16:creationId xmlns:a16="http://schemas.microsoft.com/office/drawing/2014/main" xmlns="" id="{E6007B5F-F128-49E3-B40C-D13EB6C81D4E}"/>
              </a:ext>
            </a:extLst>
          </p:cNvPr>
          <p:cNvSpPr/>
          <p:nvPr/>
        </p:nvSpPr>
        <p:spPr>
          <a:xfrm>
            <a:off x="1185407" y="5607186"/>
            <a:ext cx="1304440"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vua</a:t>
            </a:r>
          </a:p>
        </p:txBody>
      </p:sp>
      <p:sp>
        <p:nvSpPr>
          <p:cNvPr id="28" name="Rectangle: Rounded Corners 27">
            <a:extLst>
              <a:ext uri="{FF2B5EF4-FFF2-40B4-BE49-F238E27FC236}">
                <a16:creationId xmlns:a16="http://schemas.microsoft.com/office/drawing/2014/main" xmlns="" id="{27476DAB-500D-4257-8DF3-1043A9F4E92E}"/>
              </a:ext>
            </a:extLst>
          </p:cNvPr>
          <p:cNvSpPr/>
          <p:nvPr/>
        </p:nvSpPr>
        <p:spPr>
          <a:xfrm>
            <a:off x="2768708" y="5607185"/>
            <a:ext cx="1400930"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lính</a:t>
            </a:r>
          </a:p>
        </p:txBody>
      </p:sp>
      <p:sp>
        <p:nvSpPr>
          <p:cNvPr id="29" name="Rectangle: Rounded Corners 28">
            <a:extLst>
              <a:ext uri="{FF2B5EF4-FFF2-40B4-BE49-F238E27FC236}">
                <a16:creationId xmlns:a16="http://schemas.microsoft.com/office/drawing/2014/main" xmlns="" id="{B0410070-65DE-4159-9215-2F01C77A410E}"/>
              </a:ext>
            </a:extLst>
          </p:cNvPr>
          <p:cNvSpPr/>
          <p:nvPr/>
        </p:nvSpPr>
        <p:spPr>
          <a:xfrm>
            <a:off x="4395319" y="5607184"/>
            <a:ext cx="1872526"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sứ thần</a:t>
            </a:r>
          </a:p>
        </p:txBody>
      </p:sp>
      <p:sp>
        <p:nvSpPr>
          <p:cNvPr id="30" name="Rectangle: Rounded Corners 29">
            <a:extLst>
              <a:ext uri="{FF2B5EF4-FFF2-40B4-BE49-F238E27FC236}">
                <a16:creationId xmlns:a16="http://schemas.microsoft.com/office/drawing/2014/main" xmlns="" id="{9DA8CC9B-0A7D-4C44-81A3-264B57856E29}"/>
              </a:ext>
            </a:extLst>
          </p:cNvPr>
          <p:cNvSpPr/>
          <p:nvPr/>
        </p:nvSpPr>
        <p:spPr>
          <a:xfrm>
            <a:off x="8080138" y="4643420"/>
            <a:ext cx="2481832"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thuyền rồng</a:t>
            </a:r>
          </a:p>
        </p:txBody>
      </p:sp>
      <p:sp>
        <p:nvSpPr>
          <p:cNvPr id="32" name="Rectangle: Rounded Corners 31">
            <a:extLst>
              <a:ext uri="{FF2B5EF4-FFF2-40B4-BE49-F238E27FC236}">
                <a16:creationId xmlns:a16="http://schemas.microsoft.com/office/drawing/2014/main" xmlns="" id="{B6EC50D2-4580-4861-A8B3-955EA16152D9}"/>
              </a:ext>
            </a:extLst>
          </p:cNvPr>
          <p:cNvSpPr/>
          <p:nvPr/>
        </p:nvSpPr>
        <p:spPr>
          <a:xfrm>
            <a:off x="6708621" y="5607183"/>
            <a:ext cx="1864637"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quả cam</a:t>
            </a:r>
          </a:p>
        </p:txBody>
      </p:sp>
      <p:sp>
        <p:nvSpPr>
          <p:cNvPr id="33" name="Rectangle: Rounded Corners 32">
            <a:extLst>
              <a:ext uri="{FF2B5EF4-FFF2-40B4-BE49-F238E27FC236}">
                <a16:creationId xmlns:a16="http://schemas.microsoft.com/office/drawing/2014/main" xmlns="" id="{A04FCA71-BDAC-494F-8E15-9E264711D80D}"/>
              </a:ext>
            </a:extLst>
          </p:cNvPr>
          <p:cNvSpPr/>
          <p:nvPr/>
        </p:nvSpPr>
        <p:spPr>
          <a:xfrm>
            <a:off x="8870502" y="5600122"/>
            <a:ext cx="2609311"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thanh gươm</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 presetClass="emph" presetSubtype="2" fill="hold" nodeType="withEffect">
                                  <p:stCondLst>
                                    <p:cond delay="0"/>
                                  </p:stCondLst>
                                  <p:childTnLst>
                                    <p:animClr clrSpc="rgb" dir="cw">
                                      <p:cBhvr>
                                        <p:cTn id="9" dur="2000" fill="hold"/>
                                        <p:tgtEl>
                                          <p:spTgt spid="2"/>
                                        </p:tgtEl>
                                        <p:attrNameLst>
                                          <p:attrName>fillcolor</p:attrName>
                                        </p:attrNameLst>
                                      </p:cBhvr>
                                      <p:to>
                                        <a:srgbClr val="ADDB7B"/>
                                      </p:to>
                                    </p:animClr>
                                    <p:set>
                                      <p:cBhvr>
                                        <p:cTn id="10" dur="2000" fill="hold"/>
                                        <p:tgtEl>
                                          <p:spTgt spid="2"/>
                                        </p:tgtEl>
                                        <p:attrNameLst>
                                          <p:attrName>fill.type</p:attrName>
                                        </p:attrNameLst>
                                      </p:cBhvr>
                                      <p:to>
                                        <p:strVal val="solid"/>
                                      </p:to>
                                    </p:set>
                                    <p:set>
                                      <p:cBhvr>
                                        <p:cTn id="11"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18" presetID="1" presetClass="emph" presetSubtype="2" fill="hold" nodeType="withEffect">
                                  <p:stCondLst>
                                    <p:cond delay="0"/>
                                  </p:stCondLst>
                                  <p:childTnLst>
                                    <p:animClr clrSpc="rgb" dir="cw">
                                      <p:cBhvr>
                                        <p:cTn id="19" dur="2000" fill="hold"/>
                                        <p:tgtEl>
                                          <p:spTgt spid="19"/>
                                        </p:tgtEl>
                                        <p:attrNameLst>
                                          <p:attrName>fillcolor</p:attrName>
                                        </p:attrNameLst>
                                      </p:cBhvr>
                                      <p:to>
                                        <a:srgbClr val="ADDB7B"/>
                                      </p:to>
                                    </p:animClr>
                                    <p:set>
                                      <p:cBhvr>
                                        <p:cTn id="20" dur="2000" fill="hold"/>
                                        <p:tgtEl>
                                          <p:spTgt spid="19"/>
                                        </p:tgtEl>
                                        <p:attrNameLst>
                                          <p:attrName>fill.type</p:attrName>
                                        </p:attrNameLst>
                                      </p:cBhvr>
                                      <p:to>
                                        <p:strVal val="solid"/>
                                      </p:to>
                                    </p:set>
                                    <p:set>
                                      <p:cBhvr>
                                        <p:cTn id="21"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8" presetID="1" presetClass="emph" presetSubtype="2" fill="hold" nodeType="withEffect">
                                  <p:stCondLst>
                                    <p:cond delay="0"/>
                                  </p:stCondLst>
                                  <p:childTnLst>
                                    <p:animClr clrSpc="rgb" dir="cw">
                                      <p:cBhvr>
                                        <p:cTn id="29" dur="2000" fill="hold"/>
                                        <p:tgtEl>
                                          <p:spTgt spid="22"/>
                                        </p:tgtEl>
                                        <p:attrNameLst>
                                          <p:attrName>fillcolor</p:attrName>
                                        </p:attrNameLst>
                                      </p:cBhvr>
                                      <p:to>
                                        <a:srgbClr val="ADDB7B"/>
                                      </p:to>
                                    </p:animClr>
                                    <p:set>
                                      <p:cBhvr>
                                        <p:cTn id="30" dur="2000" fill="hold"/>
                                        <p:tgtEl>
                                          <p:spTgt spid="22"/>
                                        </p:tgtEl>
                                        <p:attrNameLst>
                                          <p:attrName>fill.type</p:attrName>
                                        </p:attrNameLst>
                                      </p:cBhvr>
                                      <p:to>
                                        <p:strVal val="solid"/>
                                      </p:to>
                                    </p:set>
                                    <p:set>
                                      <p:cBhvr>
                                        <p:cTn id="31"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par>
                                <p:cTn id="38" presetID="1" presetClass="emph" presetSubtype="2" fill="hold" nodeType="withEffect">
                                  <p:stCondLst>
                                    <p:cond delay="0"/>
                                  </p:stCondLst>
                                  <p:childTnLst>
                                    <p:animClr clrSpc="rgb" dir="cw">
                                      <p:cBhvr>
                                        <p:cTn id="39" dur="2000" fill="hold"/>
                                        <p:tgtEl>
                                          <p:spTgt spid="23"/>
                                        </p:tgtEl>
                                        <p:attrNameLst>
                                          <p:attrName>fillcolor</p:attrName>
                                        </p:attrNameLst>
                                      </p:cBhvr>
                                      <p:to>
                                        <a:srgbClr val="ADDB7B"/>
                                      </p:to>
                                    </p:animClr>
                                    <p:set>
                                      <p:cBhvr>
                                        <p:cTn id="40" dur="2000" fill="hold"/>
                                        <p:tgtEl>
                                          <p:spTgt spid="23"/>
                                        </p:tgtEl>
                                        <p:attrNameLst>
                                          <p:attrName>fill.type</p:attrName>
                                        </p:attrNameLst>
                                      </p:cBhvr>
                                      <p:to>
                                        <p:strVal val="solid"/>
                                      </p:to>
                                    </p:set>
                                    <p:set>
                                      <p:cBhvr>
                                        <p:cTn id="41"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par>
                                <p:cTn id="48" presetID="1" presetClass="emph" presetSubtype="2" fill="hold" nodeType="withEffect">
                                  <p:stCondLst>
                                    <p:cond delay="0"/>
                                  </p:stCondLst>
                                  <p:childTnLst>
                                    <p:animClr clrSpc="rgb" dir="cw">
                                      <p:cBhvr>
                                        <p:cTn id="49" dur="2000" fill="hold"/>
                                        <p:tgtEl>
                                          <p:spTgt spid="20"/>
                                        </p:tgtEl>
                                        <p:attrNameLst>
                                          <p:attrName>fillcolor</p:attrName>
                                        </p:attrNameLst>
                                      </p:cBhvr>
                                      <p:to>
                                        <a:srgbClr val="69D8FF"/>
                                      </p:to>
                                    </p:animClr>
                                    <p:set>
                                      <p:cBhvr>
                                        <p:cTn id="50" dur="2000" fill="hold"/>
                                        <p:tgtEl>
                                          <p:spTgt spid="20"/>
                                        </p:tgtEl>
                                        <p:attrNameLst>
                                          <p:attrName>fill.type</p:attrName>
                                        </p:attrNameLst>
                                      </p:cBhvr>
                                      <p:to>
                                        <p:strVal val="solid"/>
                                      </p:to>
                                    </p:set>
                                    <p:set>
                                      <p:cBhvr>
                                        <p:cTn id="51"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par>
                                <p:cTn id="58" presetID="1" presetClass="emph" presetSubtype="2" fill="hold" nodeType="withEffect">
                                  <p:stCondLst>
                                    <p:cond delay="0"/>
                                  </p:stCondLst>
                                  <p:childTnLst>
                                    <p:animClr clrSpc="rgb" dir="cw">
                                      <p:cBhvr>
                                        <p:cTn id="59" dur="2000" fill="hold"/>
                                        <p:tgtEl>
                                          <p:spTgt spid="21"/>
                                        </p:tgtEl>
                                        <p:attrNameLst>
                                          <p:attrName>fillcolor</p:attrName>
                                        </p:attrNameLst>
                                      </p:cBhvr>
                                      <p:to>
                                        <a:srgbClr val="69D8FF"/>
                                      </p:to>
                                    </p:animClr>
                                    <p:set>
                                      <p:cBhvr>
                                        <p:cTn id="60" dur="2000" fill="hold"/>
                                        <p:tgtEl>
                                          <p:spTgt spid="21"/>
                                        </p:tgtEl>
                                        <p:attrNameLst>
                                          <p:attrName>fill.type</p:attrName>
                                        </p:attrNameLst>
                                      </p:cBhvr>
                                      <p:to>
                                        <p:strVal val="solid"/>
                                      </p:to>
                                    </p:set>
                                    <p:set>
                                      <p:cBhvr>
                                        <p:cTn id="61"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par>
                                <p:cTn id="68" presetID="1" presetClass="emph" presetSubtype="2" fill="hold" nodeType="withEffect">
                                  <p:stCondLst>
                                    <p:cond delay="0"/>
                                  </p:stCondLst>
                                  <p:childTnLst>
                                    <p:animClr clrSpc="rgb" dir="cw">
                                      <p:cBhvr>
                                        <p:cTn id="69" dur="2000" fill="hold"/>
                                        <p:tgtEl>
                                          <p:spTgt spid="24"/>
                                        </p:tgtEl>
                                        <p:attrNameLst>
                                          <p:attrName>fillcolor</p:attrName>
                                        </p:attrNameLst>
                                      </p:cBhvr>
                                      <p:to>
                                        <a:srgbClr val="69D8FF"/>
                                      </p:to>
                                    </p:animClr>
                                    <p:set>
                                      <p:cBhvr>
                                        <p:cTn id="70" dur="2000" fill="hold"/>
                                        <p:tgtEl>
                                          <p:spTgt spid="24"/>
                                        </p:tgtEl>
                                        <p:attrNameLst>
                                          <p:attrName>fill.type</p:attrName>
                                        </p:attrNameLst>
                                      </p:cBhvr>
                                      <p:to>
                                        <p:strVal val="solid"/>
                                      </p:to>
                                    </p:set>
                                    <p:set>
                                      <p:cBhvr>
                                        <p:cTn id="71"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6" grpId="0" animBg="1"/>
      <p:bldP spid="27" grpId="0" animBg="1"/>
      <p:bldP spid="28" grpId="0" animBg="1"/>
      <p:bldP spid="29" grpId="0" animBg="1"/>
      <p:bldP spid="30" grpId="0" animBg="1"/>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D19D4-C41F-4F60-BB10-C69B3607087E}"/>
              </a:ext>
            </a:extLst>
          </p:cNvPr>
          <p:cNvPicPr>
            <a:picLocks noChangeAspect="1"/>
          </p:cNvPicPr>
          <p:nvPr/>
        </p:nvPicPr>
        <p:blipFill>
          <a:blip r:embed="rId5"/>
          <a:stretch>
            <a:fillRect/>
          </a:stretch>
        </p:blipFill>
        <p:spPr>
          <a:xfrm>
            <a:off x="6242" y="48635"/>
            <a:ext cx="12155596" cy="6839905"/>
          </a:xfrm>
          <a:prstGeom prst="rect">
            <a:avLst/>
          </a:prstGeom>
        </p:spPr>
      </p:pic>
      <p:grpSp>
        <p:nvGrpSpPr>
          <p:cNvPr id="3" name="Group 2">
            <a:extLst>
              <a:ext uri="{FF2B5EF4-FFF2-40B4-BE49-F238E27FC236}">
                <a16:creationId xmlns:a16="http://schemas.microsoft.com/office/drawing/2014/main" xmlns="" id="{8A405393-1CC8-4F97-896A-54C7A849B4E3}"/>
              </a:ext>
            </a:extLst>
          </p:cNvPr>
          <p:cNvGrpSpPr/>
          <p:nvPr/>
        </p:nvGrpSpPr>
        <p:grpSpPr>
          <a:xfrm>
            <a:off x="769951" y="674123"/>
            <a:ext cx="10621935" cy="1328724"/>
            <a:chOff x="294781" y="915918"/>
            <a:chExt cx="10648277" cy="1332020"/>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4781" y="915918"/>
              <a:ext cx="743539" cy="731520"/>
              <a:chOff x="3065608" y="1727884"/>
              <a:chExt cx="1216667"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85274" y="1889756"/>
                <a:ext cx="1197001"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921819" cy="1203307"/>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Kết hợp ô chữ bên trái với ô chữ bên phải để tạo câu nêu hoạt động.</a:t>
              </a:r>
            </a:p>
          </p:txBody>
        </p:sp>
      </p:grpSp>
      <p:sp>
        <p:nvSpPr>
          <p:cNvPr id="14" name="4">
            <a:extLst>
              <a:ext uri="{FF2B5EF4-FFF2-40B4-BE49-F238E27FC236}">
                <a16:creationId xmlns:a16="http://schemas.microsoft.com/office/drawing/2014/main" xmlns="" id="{5B2A02E6-CC8F-4AD9-8152-7867E5031F32}"/>
              </a:ext>
            </a:extLst>
          </p:cNvPr>
          <p:cNvSpPr/>
          <p:nvPr/>
        </p:nvSpPr>
        <p:spPr>
          <a:xfrm>
            <a:off x="206106" y="3744241"/>
            <a:ext cx="3075799" cy="764303"/>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Trần Quốc Toản</a:t>
            </a:r>
          </a:p>
        </p:txBody>
      </p:sp>
      <p:sp>
        <p:nvSpPr>
          <p:cNvPr id="15" name="1">
            <a:extLst>
              <a:ext uri="{FF2B5EF4-FFF2-40B4-BE49-F238E27FC236}">
                <a16:creationId xmlns:a16="http://schemas.microsoft.com/office/drawing/2014/main" xmlns="" id="{ABB12F19-DCCB-46F2-A569-4985999CBD7C}"/>
              </a:ext>
            </a:extLst>
          </p:cNvPr>
          <p:cNvSpPr/>
          <p:nvPr/>
        </p:nvSpPr>
        <p:spPr>
          <a:xfrm>
            <a:off x="4454413" y="2414166"/>
            <a:ext cx="6861131" cy="7643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rPr>
              <a:t>trẻ tuổi mà dũng cảm.</a:t>
            </a:r>
          </a:p>
        </p:txBody>
      </p:sp>
      <p:sp>
        <p:nvSpPr>
          <p:cNvPr id="16" name="2">
            <a:extLst>
              <a:ext uri="{FF2B5EF4-FFF2-40B4-BE49-F238E27FC236}">
                <a16:creationId xmlns:a16="http://schemas.microsoft.com/office/drawing/2014/main" xmlns="" id="{80D9B034-B59A-4255-9E6B-E3A73811B001}"/>
              </a:ext>
            </a:extLst>
          </p:cNvPr>
          <p:cNvSpPr/>
          <p:nvPr/>
        </p:nvSpPr>
        <p:spPr>
          <a:xfrm>
            <a:off x="4454413" y="3750075"/>
            <a:ext cx="6861131" cy="7643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rPr>
              <a:t>là một cậu bé có lòng yêu nước.</a:t>
            </a:r>
          </a:p>
        </p:txBody>
      </p:sp>
      <p:sp>
        <p:nvSpPr>
          <p:cNvPr id="17" name="3">
            <a:extLst>
              <a:ext uri="{FF2B5EF4-FFF2-40B4-BE49-F238E27FC236}">
                <a16:creationId xmlns:a16="http://schemas.microsoft.com/office/drawing/2014/main" xmlns="" id="{6438F057-0125-49C8-BD99-770CADC10E1D}"/>
              </a:ext>
            </a:extLst>
          </p:cNvPr>
          <p:cNvSpPr/>
          <p:nvPr/>
        </p:nvSpPr>
        <p:spPr>
          <a:xfrm>
            <a:off x="4454413" y="5085984"/>
            <a:ext cx="6861131" cy="123861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rPr>
              <a:t>xô mấy người lính gác, xăm xăm xuống bến để gặp vua.</a:t>
            </a:r>
          </a:p>
        </p:txBody>
      </p:sp>
      <p:cxnSp>
        <p:nvCxnSpPr>
          <p:cNvPr id="8" name="Straight Connector 7">
            <a:extLst>
              <a:ext uri="{FF2B5EF4-FFF2-40B4-BE49-F238E27FC236}">
                <a16:creationId xmlns:a16="http://schemas.microsoft.com/office/drawing/2014/main" xmlns="" id="{D5340133-E95B-407F-B579-DD5869E9DF6B}"/>
              </a:ext>
            </a:extLst>
          </p:cNvPr>
          <p:cNvCxnSpPr>
            <a:endCxn id="17" idx="1"/>
          </p:cNvCxnSpPr>
          <p:nvPr/>
        </p:nvCxnSpPr>
        <p:spPr>
          <a:xfrm>
            <a:off x="3281905" y="4114800"/>
            <a:ext cx="1172508" cy="1590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572B3B91-5974-4052-BEDB-85969A5BBE83}"/>
              </a:ext>
            </a:extLst>
          </p:cNvPr>
          <p:cNvSpPr txBox="1"/>
          <p:nvPr/>
        </p:nvSpPr>
        <p:spPr>
          <a:xfrm>
            <a:off x="6645743" y="3358955"/>
            <a:ext cx="2234192" cy="461665"/>
          </a:xfrm>
          <a:prstGeom prst="rect">
            <a:avLst/>
          </a:prstGeom>
          <a:noFill/>
        </p:spPr>
        <p:txBody>
          <a:bodyPr wrap="square" rtlCol="0">
            <a:spAutoFit/>
          </a:bodyPr>
          <a:lstStyle/>
          <a:p>
            <a:pPr algn="just"/>
            <a:r>
              <a:rPr lang="en-US" sz="2400">
                <a:latin typeface="+mj-lt"/>
                <a:ea typeface="Arial-Rounded" pitchFamily="34" charset="0"/>
                <a:cs typeface="Arial-Rounded" pitchFamily="34" charset="0"/>
              </a:rPr>
              <a:t>Câu giới thiệu</a:t>
            </a:r>
          </a:p>
        </p:txBody>
      </p:sp>
      <p:sp>
        <p:nvSpPr>
          <p:cNvPr id="19" name="TextBox 18">
            <a:extLst>
              <a:ext uri="{FF2B5EF4-FFF2-40B4-BE49-F238E27FC236}">
                <a16:creationId xmlns:a16="http://schemas.microsoft.com/office/drawing/2014/main" xmlns="" id="{628744AF-C649-455E-9E34-3E6772A93F9C}"/>
              </a:ext>
            </a:extLst>
          </p:cNvPr>
          <p:cNvSpPr txBox="1"/>
          <p:nvPr/>
        </p:nvSpPr>
        <p:spPr>
          <a:xfrm>
            <a:off x="6443249" y="2031875"/>
            <a:ext cx="4479457" cy="461665"/>
          </a:xfrm>
          <a:prstGeom prst="rect">
            <a:avLst/>
          </a:prstGeom>
          <a:noFill/>
        </p:spPr>
        <p:txBody>
          <a:bodyPr wrap="square" rtlCol="0">
            <a:spAutoFit/>
          </a:bodyPr>
          <a:lstStyle/>
          <a:p>
            <a:pPr algn="just"/>
            <a:r>
              <a:rPr lang="en-US" sz="2400">
                <a:latin typeface="+mj-lt"/>
                <a:ea typeface="Arial-Rounded" pitchFamily="34" charset="0"/>
                <a:cs typeface="Arial-Rounded" pitchFamily="34" charset="0"/>
              </a:rPr>
              <a:t>Câu nêu đặc điểm</a:t>
            </a:r>
          </a:p>
        </p:txBody>
      </p: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oh no.wav"/>
                                        </p:tgtEl>
                                      </p:cMediaNode>
                                    </p:audio>
                                  </p:sub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subTnLst>
                                    <p:audio>
                                      <p:cMediaNode>
                                        <p:cTn display="0" masterRel="sameClick">
                                          <p:stCondLst>
                                            <p:cond evt="begin" delay="0">
                                              <p:tn val="11"/>
                                            </p:cond>
                                          </p:stCondLst>
                                          <p:endCondLst>
                                            <p:cond evt="onStopAudio" delay="0">
                                              <p:tgtEl>
                                                <p:sldTgt/>
                                              </p:tgtEl>
                                            </p:cond>
                                          </p:endCondLst>
                                        </p:cTn>
                                        <p:tgtEl>
                                          <p:sndTgt r:embed="rId3" name="oh no.wav"/>
                                        </p:tgtEl>
                                      </p:cMediaNode>
                                    </p:audio>
                                  </p:sub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7"/>
                  </p:tgtEl>
                </p:cond>
              </p:nextCondLst>
            </p:seq>
          </p:childTnLst>
        </p:cTn>
      </p:par>
    </p:tnLst>
    <p:bldLst>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CDB646-B13E-4EF7-A9AA-BD0B9ECAE0C4}"/>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832051" y="401251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xin vua được đánh giặc</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806284" y="2583855"/>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gây sự chú ý</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02011" y="601910"/>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ea typeface="Arial-Rounded" pitchFamily="34" charset="0"/>
                <a:cs typeface="Arial-Rounded" pitchFamily="34" charset="0"/>
              </a:rPr>
              <a:t>Trần Quốc Toản xin gặp vua </a:t>
            </a:r>
          </a:p>
          <a:p>
            <a:pPr algn="ctr"/>
            <a:r>
              <a:rPr lang="en-US" sz="4800" b="1">
                <a:solidFill>
                  <a:schemeClr val="tx1"/>
                </a:solidFill>
                <a:ea typeface="Arial-Rounded" pitchFamily="34" charset="0"/>
                <a:cs typeface="Arial-Rounded" pitchFamily="34" charset="0"/>
              </a:rPr>
              <a:t>để làm gì?</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1935" y="4186641"/>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2641" y="280910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xin vua quả cam</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xmlns=""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sPh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9" name="Ms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090391" y="1215508"/>
            <a:ext cx="2650007" cy="2422270"/>
          </a:xfrm>
          <a:prstGeom prst="rect">
            <a:avLst/>
          </a:prstGeom>
        </p:spPr>
      </p:pic>
      <p:pic>
        <p:nvPicPr>
          <p:cNvPr id="10" name="MsPh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2141" y="766592"/>
            <a:ext cx="2931862" cy="2931862"/>
          </a:xfrm>
          <a:prstGeom prst="rect">
            <a:avLst/>
          </a:prstGeom>
        </p:spPr>
      </p:pic>
      <p:pic>
        <p:nvPicPr>
          <p:cNvPr id="1026" name="Picture 2MsPham" descr="Game Angry Birds - Những chú chim điên - Game24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337" y="1215508"/>
            <a:ext cx="3156735" cy="2984193"/>
          </a:xfrm>
          <a:prstGeom prst="rect">
            <a:avLst/>
          </a:prstGeom>
          <a:noFill/>
          <a:extLst>
            <a:ext uri="{909E8E84-426E-40DD-AFC4-6F175D3DCCD1}">
              <a14:hiddenFill xmlns:a14="http://schemas.microsoft.com/office/drawing/2010/main">
                <a:solidFill>
                  <a:srgbClr val="FFFFFF"/>
                </a:solidFill>
              </a14:hiddenFill>
            </a:ext>
          </a:extLst>
        </p:spPr>
      </p:pic>
      <p:pic>
        <p:nvPicPr>
          <p:cNvPr id="16" name="Angry Birds MsPh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104251" y="-844373"/>
            <a:ext cx="608092" cy="608092"/>
          </a:xfrm>
          <a:prstGeom prst="rect">
            <a:avLst/>
          </a:prstGeom>
        </p:spPr>
      </p:pic>
      <p:pic>
        <p:nvPicPr>
          <p:cNvPr id="12" name="Imagen 8aMsPham"/>
          <p:cNvPicPr>
            <a:picLocks noChangeAspect="1"/>
          </p:cNvPicPr>
          <p:nvPr/>
        </p:nvPicPr>
        <p:blipFill rotWithShape="1">
          <a:blip r:embed="rId10">
            <a:extLst>
              <a:ext uri="{28A0092B-C50C-407E-A947-70E740481C1C}">
                <a14:useLocalDpi xmlns:a14="http://schemas.microsoft.com/office/drawing/2010/main" val="0"/>
              </a:ext>
            </a:extLst>
          </a:blip>
          <a:srcRect b="16651"/>
          <a:stretch/>
        </p:blipFill>
        <p:spPr>
          <a:xfrm>
            <a:off x="1319581" y="2707605"/>
            <a:ext cx="9500247" cy="2684303"/>
          </a:xfrm>
          <a:prstGeom prst="rect">
            <a:avLst/>
          </a:prstGeom>
        </p:spPr>
      </p:pic>
      <p:pic>
        <p:nvPicPr>
          <p:cNvPr id="4" name="Picture 3">
            <a:hlinkClick r:id="" action="ppaction://hlinkshowjump?jump=nextslide"/>
          </p:cNvPr>
          <p:cNvPicPr>
            <a:picLocks noChangeAspect="1"/>
          </p:cNvPicPr>
          <p:nvPr/>
        </p:nvPicPr>
        <p:blipFill>
          <a:blip r:embed="rId11"/>
          <a:stretch>
            <a:fillRect/>
          </a:stretch>
        </p:blipFill>
        <p:spPr>
          <a:xfrm>
            <a:off x="5763730" y="5391908"/>
            <a:ext cx="1671404" cy="789445"/>
          </a:xfrm>
          <a:prstGeom prst="rect">
            <a:avLst/>
          </a:prstGeom>
        </p:spPr>
      </p:pic>
    </p:spTree>
    <p:extLst>
      <p:ext uri="{BB962C8B-B14F-4D97-AF65-F5344CB8AC3E}">
        <p14:creationId xmlns:p14="http://schemas.microsoft.com/office/powerpoint/2010/main" val="34245407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994" fill="hold"/>
                                        <p:tgtEl>
                                          <p:spTgt spid="16"/>
                                        </p:tgtEl>
                                      </p:cBhvr>
                                    </p:cmd>
                                  </p:childTnLst>
                                </p:cTn>
                              </p:par>
                              <p:par>
                                <p:cTn id="7" presetID="26"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wipe(down)">
                                      <p:cBhvr>
                                        <p:cTn id="9" dur="434">
                                          <p:stCondLst>
                                            <p:cond delay="0"/>
                                          </p:stCondLst>
                                        </p:cTn>
                                        <p:tgtEl>
                                          <p:spTgt spid="1026"/>
                                        </p:tgtEl>
                                      </p:cBhvr>
                                    </p:animEffect>
                                    <p:anim calcmode="lin" valueType="num">
                                      <p:cBhvr>
                                        <p:cTn id="10" dur="1366"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1" dur="498"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2" dur="498" tmFilter="0, 0; 0.125,0.2665; 0.25,0.4; 0.375,0.465; 0.5,0.5;  0.625,0.535; 0.75,0.6; 0.875,0.7335; 1,1">
                                          <p:stCondLst>
                                            <p:cond delay="498"/>
                                          </p:stCondLst>
                                        </p:cTn>
                                        <p:tgtEl>
                                          <p:spTgt spid="1026"/>
                                        </p:tgtEl>
                                        <p:attrNameLst>
                                          <p:attrName>ppt_y</p:attrName>
                                        </p:attrNameLst>
                                      </p:cBhvr>
                                      <p:tavLst>
                                        <p:tav tm="0" fmla="#ppt_y-sin(pi*$)/9">
                                          <p:val>
                                            <p:fltVal val="0"/>
                                          </p:val>
                                        </p:tav>
                                        <p:tav tm="100000">
                                          <p:val>
                                            <p:fltVal val="1"/>
                                          </p:val>
                                        </p:tav>
                                      </p:tavLst>
                                    </p:anim>
                                    <p:anim calcmode="lin" valueType="num">
                                      <p:cBhvr>
                                        <p:cTn id="13" dur="248" tmFilter="0, 0; 0.125,0.2665; 0.25,0.4; 0.375,0.465; 0.5,0.5;  0.625,0.535; 0.75,0.6; 0.875,0.7335; 1,1">
                                          <p:stCondLst>
                                            <p:cond delay="994"/>
                                          </p:stCondLst>
                                        </p:cTn>
                                        <p:tgtEl>
                                          <p:spTgt spid="1026"/>
                                        </p:tgtEl>
                                        <p:attrNameLst>
                                          <p:attrName>ppt_y</p:attrName>
                                        </p:attrNameLst>
                                      </p:cBhvr>
                                      <p:tavLst>
                                        <p:tav tm="0" fmla="#ppt_y-sin(pi*$)/27">
                                          <p:val>
                                            <p:fltVal val="0"/>
                                          </p:val>
                                        </p:tav>
                                        <p:tav tm="100000">
                                          <p:val>
                                            <p:fltVal val="1"/>
                                          </p:val>
                                        </p:tav>
                                      </p:tavLst>
                                    </p:anim>
                                    <p:anim calcmode="lin" valueType="num">
                                      <p:cBhvr>
                                        <p:cTn id="14" dur="124" tmFilter="0, 0; 0.125,0.2665; 0.25,0.4; 0.375,0.465; 0.5,0.5;  0.625,0.535; 0.75,0.6; 0.875,0.7335; 1,1">
                                          <p:stCondLst>
                                            <p:cond delay="1242"/>
                                          </p:stCondLst>
                                        </p:cTn>
                                        <p:tgtEl>
                                          <p:spTgt spid="1026"/>
                                        </p:tgtEl>
                                        <p:attrNameLst>
                                          <p:attrName>ppt_y</p:attrName>
                                        </p:attrNameLst>
                                      </p:cBhvr>
                                      <p:tavLst>
                                        <p:tav tm="0" fmla="#ppt_y-sin(pi*$)/81">
                                          <p:val>
                                            <p:fltVal val="0"/>
                                          </p:val>
                                        </p:tav>
                                        <p:tav tm="100000">
                                          <p:val>
                                            <p:fltVal val="1"/>
                                          </p:val>
                                        </p:tav>
                                      </p:tavLst>
                                    </p:anim>
                                    <p:animScale>
                                      <p:cBhvr>
                                        <p:cTn id="15" dur="20">
                                          <p:stCondLst>
                                            <p:cond delay="488"/>
                                          </p:stCondLst>
                                        </p:cTn>
                                        <p:tgtEl>
                                          <p:spTgt spid="1026"/>
                                        </p:tgtEl>
                                      </p:cBhvr>
                                      <p:to x="100000" y="60000"/>
                                    </p:animScale>
                                    <p:animScale>
                                      <p:cBhvr>
                                        <p:cTn id="16" dur="124" decel="50000">
                                          <p:stCondLst>
                                            <p:cond delay="508"/>
                                          </p:stCondLst>
                                        </p:cTn>
                                        <p:tgtEl>
                                          <p:spTgt spid="1026"/>
                                        </p:tgtEl>
                                      </p:cBhvr>
                                      <p:to x="100000" y="100000"/>
                                    </p:animScale>
                                    <p:animScale>
                                      <p:cBhvr>
                                        <p:cTn id="17" dur="20">
                                          <p:stCondLst>
                                            <p:cond delay="984"/>
                                          </p:stCondLst>
                                        </p:cTn>
                                        <p:tgtEl>
                                          <p:spTgt spid="1026"/>
                                        </p:tgtEl>
                                      </p:cBhvr>
                                      <p:to x="100000" y="80000"/>
                                    </p:animScale>
                                    <p:animScale>
                                      <p:cBhvr>
                                        <p:cTn id="18" dur="124" decel="50000">
                                          <p:stCondLst>
                                            <p:cond delay="1004"/>
                                          </p:stCondLst>
                                        </p:cTn>
                                        <p:tgtEl>
                                          <p:spTgt spid="1026"/>
                                        </p:tgtEl>
                                      </p:cBhvr>
                                      <p:to x="100000" y="100000"/>
                                    </p:animScale>
                                    <p:animScale>
                                      <p:cBhvr>
                                        <p:cTn id="19" dur="20">
                                          <p:stCondLst>
                                            <p:cond delay="1232"/>
                                          </p:stCondLst>
                                        </p:cTn>
                                        <p:tgtEl>
                                          <p:spTgt spid="1026"/>
                                        </p:tgtEl>
                                      </p:cBhvr>
                                      <p:to x="100000" y="90000"/>
                                    </p:animScale>
                                    <p:animScale>
                                      <p:cBhvr>
                                        <p:cTn id="20" dur="124" decel="50000">
                                          <p:stCondLst>
                                            <p:cond delay="1250"/>
                                          </p:stCondLst>
                                        </p:cTn>
                                        <p:tgtEl>
                                          <p:spTgt spid="1026"/>
                                        </p:tgtEl>
                                      </p:cBhvr>
                                      <p:to x="100000" y="100000"/>
                                    </p:animScale>
                                    <p:animScale>
                                      <p:cBhvr>
                                        <p:cTn id="21" dur="20">
                                          <p:stCondLst>
                                            <p:cond delay="1356"/>
                                          </p:stCondLst>
                                        </p:cTn>
                                        <p:tgtEl>
                                          <p:spTgt spid="1026"/>
                                        </p:tgtEl>
                                      </p:cBhvr>
                                      <p:to x="100000" y="95000"/>
                                    </p:animScale>
                                    <p:animScale>
                                      <p:cBhvr>
                                        <p:cTn id="22" dur="124" decel="50000">
                                          <p:stCondLst>
                                            <p:cond delay="1376"/>
                                          </p:stCondLst>
                                        </p:cTn>
                                        <p:tgtEl>
                                          <p:spTgt spid="1026"/>
                                        </p:tgtEl>
                                      </p:cBhvr>
                                      <p:to x="100000" y="100000"/>
                                    </p:animScale>
                                  </p:childTnLst>
                                </p:cTn>
                              </p:par>
                              <p:par>
                                <p:cTn id="23" presetID="2" presetClass="entr" presetSubtype="12" fill="hold"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3" fill="hold" nodeType="withEffect">
                                  <p:stCondLst>
                                    <p:cond delay="2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2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750" fill="hold"/>
                                        <p:tgtEl>
                                          <p:spTgt spid="12"/>
                                        </p:tgtEl>
                                        <p:attrNameLst>
                                          <p:attrName>ppt_x</p:attrName>
                                        </p:attrNameLst>
                                      </p:cBhvr>
                                      <p:tavLst>
                                        <p:tav tm="0">
                                          <p:val>
                                            <p:strVal val="#ppt_x"/>
                                          </p:val>
                                        </p:tav>
                                        <p:tav tm="100000">
                                          <p:val>
                                            <p:strVal val="#ppt_x"/>
                                          </p:val>
                                        </p:tav>
                                      </p:tavLst>
                                    </p:anim>
                                    <p:anim calcmode="lin" valueType="num">
                                      <p:cBhvr additive="base">
                                        <p:cTn id="34" dur="750" fill="hold"/>
                                        <p:tgtEl>
                                          <p:spTgt spid="12"/>
                                        </p:tgtEl>
                                        <p:attrNameLst>
                                          <p:attrName>ppt_y</p:attrName>
                                        </p:attrNameLst>
                                      </p:cBhvr>
                                      <p:tavLst>
                                        <p:tav tm="0">
                                          <p:val>
                                            <p:strVal val="1+#ppt_h/2"/>
                                          </p:val>
                                        </p:tav>
                                        <p:tav tm="100000">
                                          <p:val>
                                            <p:strVal val="#ppt_y"/>
                                          </p:val>
                                        </p:tav>
                                      </p:tavLst>
                                    </p:anim>
                                  </p:childTnLst>
                                </p:cTn>
                              </p:par>
                              <p:par>
                                <p:cTn id="35" presetID="10" presetClass="entr" presetSubtype="0" fill="hold" nodeType="withEffect">
                                  <p:stCondLst>
                                    <p:cond delay="325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8"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849849" y="485897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400">
                <a:solidFill>
                  <a:schemeClr val="tx1"/>
                </a:solidFill>
                <a:latin typeface="+mj-lt"/>
                <a:ea typeface="Arial-Rounded" pitchFamily="34" charset="0"/>
                <a:cs typeface="Arial-Rounded" pitchFamily="34" charset="0"/>
              </a:rPr>
              <a:t>B. dũng cảm và yêu nước</a:t>
            </a:r>
            <a:endParaRPr lang="vi-VN" sz="44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849849" y="3266658"/>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A. nhút nhát</a:t>
            </a:r>
            <a:endParaRPr lang="en-US" sz="44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Từ ngữ nào đúng khi nói về </a:t>
            </a:r>
          </a:p>
          <a:p>
            <a:pPr algn="ctr"/>
            <a:r>
              <a:rPr lang="en-US" sz="4800" b="1">
                <a:solidFill>
                  <a:schemeClr val="tx1"/>
                </a:solidFill>
                <a:latin typeface="+mj-lt"/>
                <a:ea typeface="Arial-Rounded" pitchFamily="34" charset="0"/>
                <a:cs typeface="Arial-Rounded" pitchFamily="34" charset="0"/>
              </a:rPr>
              <a:t>Trần Quốc Toản?</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3890" y="5019826"/>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0363" y="347862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withEffect">
                                  <p:stCondLst>
                                    <p:cond delay="0"/>
                                  </p:stCondLst>
                                  <p:childTnLst>
                                    <p:animClr clrSpc="rgb" dir="cw">
                                      <p:cBhvr>
                                        <p:cTn id="22" dur="250" fill="hold"/>
                                        <p:tgtEl>
                                          <p:spTgt spid="8"/>
                                        </p:tgtEl>
                                        <p:attrNameLst>
                                          <p:attrName>fillcolor</p:attrName>
                                        </p:attrNameLst>
                                      </p:cBhvr>
                                      <p:to>
                                        <a:schemeClr val="bg2"/>
                                      </p:to>
                                    </p:animClr>
                                    <p:set>
                                      <p:cBhvr>
                                        <p:cTn id="23" dur="250" fill="hold"/>
                                        <p:tgtEl>
                                          <p:spTgt spid="8"/>
                                        </p:tgtEl>
                                        <p:attrNameLst>
                                          <p:attrName>fill.type</p:attrName>
                                        </p:attrNameLst>
                                      </p:cBhvr>
                                      <p:to>
                                        <p:strVal val="solid"/>
                                      </p:to>
                                    </p:set>
                                    <p:set>
                                      <p:cBhvr>
                                        <p:cTn id="24" dur="250" fill="hold"/>
                                        <p:tgtEl>
                                          <p:spTgt spid="8"/>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5" presetID="1" presetClass="emph" presetSubtype="2" fill="hold" nodeType="withEffect">
                                  <p:stCondLst>
                                    <p:cond delay="500"/>
                                  </p:stCondLst>
                                  <p:childTnLst>
                                    <p:animClr clrSpc="rgb" dir="cw">
                                      <p:cBhvr>
                                        <p:cTn id="26" dur="250" fill="hold"/>
                                        <p:tgtEl>
                                          <p:spTgt spid="8"/>
                                        </p:tgtEl>
                                        <p:attrNameLst>
                                          <p:attrName>fillcolor</p:attrName>
                                        </p:attrNameLst>
                                      </p:cBhvr>
                                      <p:to>
                                        <a:srgbClr val="FFFF00"/>
                                      </p:to>
                                    </p:animClr>
                                    <p:set>
                                      <p:cBhvr>
                                        <p:cTn id="27" dur="250" fill="hold"/>
                                        <p:tgtEl>
                                          <p:spTgt spid="8"/>
                                        </p:tgtEl>
                                        <p:attrNameLst>
                                          <p:attrName>fill.type</p:attrName>
                                        </p:attrNameLst>
                                      </p:cBhvr>
                                      <p:to>
                                        <p:strVal val="solid"/>
                                      </p:to>
                                    </p:set>
                                    <p:set>
                                      <p:cBhvr>
                                        <p:cTn id="28" dur="250" fill="hold"/>
                                        <p:tgtEl>
                                          <p:spTgt spid="8"/>
                                        </p:tgtEl>
                                        <p:attrNameLst>
                                          <p:attrName>fill.on</p:attrName>
                                        </p:attrNameLst>
                                      </p:cBhvr>
                                      <p:to>
                                        <p:strVal val="true"/>
                                      </p:to>
                                    </p:set>
                                  </p:childTnLst>
                                </p:cTn>
                              </p:par>
                              <p:par>
                                <p:cTn id="29" presetID="10" presetClass="entr" presetSubtype="0"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0"/>
                                        </p:tgtEl>
                                        <p:attrNameLst>
                                          <p:attrName>fillcolor</p:attrName>
                                        </p:attrNameLst>
                                      </p:cBhvr>
                                      <p:to>
                                        <a:schemeClr val="accent1"/>
                                      </p:to>
                                    </p:animClr>
                                    <p:set>
                                      <p:cBhvr>
                                        <p:cTn id="37" dur="250" fill="hold"/>
                                        <p:tgtEl>
                                          <p:spTgt spid="10"/>
                                        </p:tgtEl>
                                        <p:attrNameLst>
                                          <p:attrName>fill.type</p:attrName>
                                        </p:attrNameLst>
                                      </p:cBhvr>
                                      <p:to>
                                        <p:strVal val="solid"/>
                                      </p:to>
                                    </p:set>
                                    <p:set>
                                      <p:cBhvr>
                                        <p:cTn id="38" dur="250" fill="hold"/>
                                        <p:tgtEl>
                                          <p:spTgt spid="1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39" presetID="1" presetClass="emph" presetSubtype="2" fill="hold" nodeType="withEffect">
                                  <p:stCondLst>
                                    <p:cond delay="500"/>
                                  </p:stCondLst>
                                  <p:childTnLst>
                                    <p:animClr clrSpc="rgb" dir="cw">
                                      <p:cBhvr>
                                        <p:cTn id="40" dur="250" fill="hold"/>
                                        <p:tgtEl>
                                          <p:spTgt spid="10"/>
                                        </p:tgtEl>
                                        <p:attrNameLst>
                                          <p:attrName>fillcolor</p:attrName>
                                        </p:attrNameLst>
                                      </p:cBhvr>
                                      <p:to>
                                        <a:schemeClr val="accent1"/>
                                      </p:to>
                                    </p:animClr>
                                    <p:set>
                                      <p:cBhvr>
                                        <p:cTn id="41" dur="250" fill="hold"/>
                                        <p:tgtEl>
                                          <p:spTgt spid="10"/>
                                        </p:tgtEl>
                                        <p:attrNameLst>
                                          <p:attrName>fill.type</p:attrName>
                                        </p:attrNameLst>
                                      </p:cBhvr>
                                      <p:to>
                                        <p:strVal val="solid"/>
                                      </p:to>
                                    </p:set>
                                    <p:set>
                                      <p:cBhvr>
                                        <p:cTn id="42" dur="250" fill="hold"/>
                                        <p:tgtEl>
                                          <p:spTgt spid="10"/>
                                        </p:tgtEl>
                                        <p:attrNameLst>
                                          <p:attrName>fill.on</p:attrName>
                                        </p:attrNameLst>
                                      </p:cBhvr>
                                      <p:to>
                                        <p:strVal val="true"/>
                                      </p:to>
                                    </p:set>
                                  </p:childTnLst>
                                </p:cTn>
                              </p:par>
                              <p:par>
                                <p:cTn id="43" presetID="10" presetClass="entr" presetSubtype="0" fill="hold" nodeType="withEffect">
                                  <p:stCondLst>
                                    <p:cond delay="5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27A2818-B917-4DED-B26D-ECB5CE289E0D}"/>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MsPh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4" name="MsPham0936082789"/>
          <p:cNvSpPr/>
          <p:nvPr/>
        </p:nvSpPr>
        <p:spPr>
          <a:xfrm>
            <a:off x="2354108" y="442841"/>
            <a:ext cx="7540986" cy="3308001"/>
          </a:xfrm>
          <a:prstGeom prst="horizontalScroll">
            <a:avLst>
              <a:gd name="adj" fmla="val 6583"/>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4400" b="1" kern="1200">
                <a:solidFill>
                  <a:srgbClr val="002060"/>
                </a:solidFill>
                <a:latin typeface="Arial" panose="020B0604020202020204" pitchFamily="34" charset="0"/>
                <a:cs typeface="Arial" panose="020B0604020202020204" pitchFamily="34" charset="0"/>
              </a:rPr>
              <a:t>Từ ngữ nào dưới đây chỉ người làm việc trên biển?</a:t>
            </a:r>
            <a:endParaRPr lang="en-US" sz="4400" b="1" kern="1200" dirty="0">
              <a:solidFill>
                <a:srgbClr val="002060"/>
              </a:solidFill>
              <a:latin typeface="Arial" panose="020B0604020202020204" pitchFamily="34" charset="0"/>
              <a:cs typeface="Arial" panose="020B0604020202020204" pitchFamily="34" charset="0"/>
            </a:endParaRPr>
          </a:p>
        </p:txBody>
      </p:sp>
      <p:sp>
        <p:nvSpPr>
          <p:cNvPr id="30" name="Y.MsPham"/>
          <p:cNvSpPr/>
          <p:nvPr/>
        </p:nvSpPr>
        <p:spPr>
          <a:xfrm>
            <a:off x="1539176" y="5286512"/>
            <a:ext cx="4376854" cy="1094565"/>
          </a:xfrm>
          <a:prstGeom prst="roundRect">
            <a:avLst/>
          </a:prstGeom>
          <a:ln w="38100"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      B. kĩ sư</a:t>
            </a:r>
          </a:p>
        </p:txBody>
      </p:sp>
      <p:sp>
        <p:nvSpPr>
          <p:cNvPr id="60" name="R.msPham"/>
          <p:cNvSpPr/>
          <p:nvPr/>
        </p:nvSpPr>
        <p:spPr>
          <a:xfrm>
            <a:off x="1556231" y="4106847"/>
            <a:ext cx="4376854" cy="1094565"/>
          </a:xfrm>
          <a:prstGeom prst="roundRect">
            <a:avLst/>
          </a:prstGeom>
          <a:ln w="38100" cmpd="thickThi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      A. ca sĩ</a:t>
            </a:r>
          </a:p>
        </p:txBody>
      </p:sp>
      <p:sp>
        <p:nvSpPr>
          <p:cNvPr id="31" name="B.MsPham"/>
          <p:cNvSpPr/>
          <p:nvPr/>
        </p:nvSpPr>
        <p:spPr>
          <a:xfrm>
            <a:off x="6419204" y="5286512"/>
            <a:ext cx="4376854" cy="1094565"/>
          </a:xfrm>
          <a:prstGeom prst="roundRect">
            <a:avLst/>
          </a:prstGeom>
          <a:ln w="38100" cmpd="thickThi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	D. lái xe</a:t>
            </a:r>
          </a:p>
        </p:txBody>
      </p:sp>
      <p:pic>
        <p:nvPicPr>
          <p:cNvPr id="34" name="Egg2.MsPham"/>
          <p:cNvPicPr>
            <a:picLocks noChangeAspect="1"/>
          </p:cNvPicPr>
          <p:nvPr/>
        </p:nvPicPr>
        <p:blipFill>
          <a:blip r:embed="rId6"/>
          <a:stretch>
            <a:fillRect/>
          </a:stretch>
        </p:blipFill>
        <p:spPr>
          <a:xfrm rot="918654">
            <a:off x="9329404" y="2785589"/>
            <a:ext cx="630206" cy="828210"/>
          </a:xfrm>
          <a:prstGeom prst="rect">
            <a:avLst/>
          </a:prstGeom>
        </p:spPr>
      </p:pic>
      <p:sp>
        <p:nvSpPr>
          <p:cNvPr id="51" name="G.MsPham"/>
          <p:cNvSpPr/>
          <p:nvPr/>
        </p:nvSpPr>
        <p:spPr>
          <a:xfrm>
            <a:off x="6396782" y="4103239"/>
            <a:ext cx="4376854" cy="1094565"/>
          </a:xfrm>
          <a:prstGeom prst="roundRect">
            <a:avLst/>
          </a:prstGeom>
          <a:ln w="38100" cmpd="thickThi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             C. ngư dân</a:t>
            </a:r>
          </a:p>
        </p:txBody>
      </p:sp>
      <p:pic>
        <p:nvPicPr>
          <p:cNvPr id="65" name="Next.MsPham">
            <a:hlinkClick r:id="" action="ppaction://hlinkshowjump?jump=nextslide"/>
            <a:extLst>
              <a:ext uri="{FF2B5EF4-FFF2-40B4-BE49-F238E27FC236}">
                <a16:creationId xmlns:a16="http://schemas.microsoft.com/office/drawing/2014/main" xmlns="" id="{48D5A68D-9E5C-DA41-9B7F-9E3D4CEED6E6}"/>
              </a:ext>
            </a:extLst>
          </p:cNvPr>
          <p:cNvPicPr>
            <a:picLocks noChangeAspect="1"/>
          </p:cNvPicPr>
          <p:nvPr/>
        </p:nvPicPr>
        <p:blipFill>
          <a:blip r:embed="rId7"/>
          <a:stretch>
            <a:fillRect/>
          </a:stretch>
        </p:blipFill>
        <p:spPr>
          <a:xfrm flipH="1">
            <a:off x="10925683" y="4720084"/>
            <a:ext cx="1019619" cy="1019619"/>
          </a:xfrm>
          <a:prstGeom prst="rect">
            <a:avLst/>
          </a:prstGeom>
        </p:spPr>
      </p:pic>
      <p:pic>
        <p:nvPicPr>
          <p:cNvPr id="2" name="Picture 1"/>
          <p:cNvPicPr>
            <a:picLocks noChangeAspect="1"/>
          </p:cNvPicPr>
          <p:nvPr/>
        </p:nvPicPr>
        <p:blipFill>
          <a:blip r:embed="rId8"/>
          <a:stretch>
            <a:fillRect/>
          </a:stretch>
        </p:blipFill>
        <p:spPr>
          <a:xfrm>
            <a:off x="1757139" y="273404"/>
            <a:ext cx="1415076" cy="1338734"/>
          </a:xfrm>
          <a:prstGeom prst="rect">
            <a:avLst/>
          </a:prstGeom>
        </p:spPr>
      </p:pic>
      <p:pic>
        <p:nvPicPr>
          <p:cNvPr id="36"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1500" y="4578913"/>
            <a:ext cx="904639" cy="995711"/>
          </a:xfrm>
          <a:prstGeom prst="rect">
            <a:avLst/>
          </a:prstGeom>
        </p:spPr>
      </p:pic>
      <p:grpSp>
        <p:nvGrpSpPr>
          <p:cNvPr id="38" name="Group 37"/>
          <p:cNvGrpSpPr/>
          <p:nvPr/>
        </p:nvGrpSpPr>
        <p:grpSpPr>
          <a:xfrm>
            <a:off x="4750183" y="3750842"/>
            <a:ext cx="2961092" cy="2957391"/>
            <a:chOff x="4828349" y="3715099"/>
            <a:chExt cx="2968436" cy="2964726"/>
          </a:xfrm>
        </p:grpSpPr>
        <p:pic>
          <p:nvPicPr>
            <p:cNvPr id="39"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0" name="TextBox 39"/>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42" name="Picture 41" hidden="1"/>
          <p:cNvPicPr>
            <a:picLocks noChangeAspect="1"/>
          </p:cNvPicPr>
          <p:nvPr/>
        </p:nvPicPr>
        <p:blipFill>
          <a:blip r:embed="rId8"/>
          <a:stretch>
            <a:fillRect/>
          </a:stretch>
        </p:blipFill>
        <p:spPr>
          <a:xfrm>
            <a:off x="1548107" y="349416"/>
            <a:ext cx="1415076" cy="1338734"/>
          </a:xfrm>
          <a:prstGeom prst="rect">
            <a:avLst/>
          </a:prstGeom>
        </p:spPr>
      </p:pic>
      <p:pic>
        <p:nvPicPr>
          <p:cNvPr id="45"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0924" y="4578913"/>
            <a:ext cx="904639" cy="995711"/>
          </a:xfrm>
          <a:prstGeom prst="rect">
            <a:avLst/>
          </a:prstGeom>
        </p:spPr>
      </p:pic>
      <p:grpSp>
        <p:nvGrpSpPr>
          <p:cNvPr id="46" name="Group 45"/>
          <p:cNvGrpSpPr/>
          <p:nvPr/>
        </p:nvGrpSpPr>
        <p:grpSpPr>
          <a:xfrm>
            <a:off x="4779607" y="3750842"/>
            <a:ext cx="2961092" cy="2957391"/>
            <a:chOff x="4828349" y="3715099"/>
            <a:chExt cx="2968436" cy="2964726"/>
          </a:xfrm>
        </p:grpSpPr>
        <p:pic>
          <p:nvPicPr>
            <p:cNvPr id="47"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8" name="TextBox 47"/>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0" name="Picture 49" hidden="1"/>
          <p:cNvPicPr>
            <a:picLocks noChangeAspect="1"/>
          </p:cNvPicPr>
          <p:nvPr/>
        </p:nvPicPr>
        <p:blipFill>
          <a:blip r:embed="rId8"/>
          <a:stretch>
            <a:fillRect/>
          </a:stretch>
        </p:blipFill>
        <p:spPr>
          <a:xfrm>
            <a:off x="1548107" y="349416"/>
            <a:ext cx="1415076" cy="1338734"/>
          </a:xfrm>
          <a:prstGeom prst="rect">
            <a:avLst/>
          </a:prstGeom>
        </p:spPr>
      </p:pic>
      <p:pic>
        <p:nvPicPr>
          <p:cNvPr id="52"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0348" y="4578913"/>
            <a:ext cx="904639" cy="995711"/>
          </a:xfrm>
          <a:prstGeom prst="rect">
            <a:avLst/>
          </a:prstGeom>
        </p:spPr>
      </p:pic>
      <p:grpSp>
        <p:nvGrpSpPr>
          <p:cNvPr id="53" name="Group 52"/>
          <p:cNvGrpSpPr/>
          <p:nvPr/>
        </p:nvGrpSpPr>
        <p:grpSpPr>
          <a:xfrm>
            <a:off x="4809032" y="3750842"/>
            <a:ext cx="2961092" cy="2957391"/>
            <a:chOff x="4828349" y="3715099"/>
            <a:chExt cx="2968436" cy="2964726"/>
          </a:xfrm>
        </p:grpSpPr>
        <p:pic>
          <p:nvPicPr>
            <p:cNvPr id="54"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56" name="TextBox 55"/>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7" name="Picture 56" hidden="1"/>
          <p:cNvPicPr>
            <a:picLocks noChangeAspect="1"/>
          </p:cNvPicPr>
          <p:nvPr/>
        </p:nvPicPr>
        <p:blipFill>
          <a:blip r:embed="rId8"/>
          <a:stretch>
            <a:fillRect/>
          </a:stretch>
        </p:blipFill>
        <p:spPr>
          <a:xfrm>
            <a:off x="1548107" y="349416"/>
            <a:ext cx="1415076" cy="1338734"/>
          </a:xfrm>
          <a:prstGeom prst="rect">
            <a:avLst/>
          </a:prstGeom>
        </p:spPr>
      </p:pic>
      <p:grpSp>
        <p:nvGrpSpPr>
          <p:cNvPr id="58" name="Group 57"/>
          <p:cNvGrpSpPr/>
          <p:nvPr/>
        </p:nvGrpSpPr>
        <p:grpSpPr>
          <a:xfrm>
            <a:off x="5529585" y="4529723"/>
            <a:ext cx="1425062" cy="1517191"/>
            <a:chOff x="5302408" y="4527538"/>
            <a:chExt cx="1428596" cy="1520954"/>
          </a:xfrm>
        </p:grpSpPr>
        <p:pic>
          <p:nvPicPr>
            <p:cNvPr id="59" name="egg1.msPham"/>
            <p:cNvPicPr>
              <a:picLocks noChangeAspect="1"/>
            </p:cNvPicPr>
            <p:nvPr/>
          </p:nvPicPr>
          <p:blipFill>
            <a:blip r:embed="rId6"/>
            <a:stretch>
              <a:fillRect/>
            </a:stretch>
          </p:blipFill>
          <p:spPr>
            <a:xfrm rot="436769">
              <a:off x="5488870" y="4527538"/>
              <a:ext cx="1157334" cy="1520954"/>
            </a:xfrm>
            <a:prstGeom prst="rect">
              <a:avLst/>
            </a:prstGeom>
          </p:spPr>
        </p:pic>
        <p:sp>
          <p:nvSpPr>
            <p:cNvPr id="61" name="TextBox 60"/>
            <p:cNvSpPr txBox="1"/>
            <p:nvPr/>
          </p:nvSpPr>
          <p:spPr>
            <a:xfrm rot="174416">
              <a:off x="5302408" y="4642603"/>
              <a:ext cx="1428596" cy="1323439"/>
            </a:xfrm>
            <a:prstGeom prst="rect">
              <a:avLst/>
            </a:prstGeom>
            <a:noFill/>
          </p:spPr>
          <p:txBody>
            <a:bodyPr wrap="none" rtlCol="0">
              <a:spAutoFit/>
              <a:scene3d>
                <a:camera prst="perspectiveContrastingLeftFacing"/>
                <a:lightRig rig="threePt" dir="t"/>
              </a:scene3d>
            </a:bodyPr>
            <a:lstStyle/>
            <a:p>
              <a:pPr defTabSz="912114">
                <a:buClrTx/>
                <a:defRPr/>
              </a:pPr>
              <a:r>
                <a:rPr lang="en-US" sz="6583"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a:t>
              </a:r>
              <a:r>
                <a:rPr lang="en-US" sz="7980"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5</a:t>
              </a:r>
              <a:endParaRPr lang="en-US" sz="5387"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endParaRPr>
            </a:p>
          </p:txBody>
        </p:sp>
      </p:grpSp>
      <p:pic>
        <p:nvPicPr>
          <p:cNvPr id="62" name="Picture 61" hidden="1"/>
          <p:cNvPicPr>
            <a:picLocks noChangeAspect="1"/>
          </p:cNvPicPr>
          <p:nvPr/>
        </p:nvPicPr>
        <p:blipFill>
          <a:blip r:embed="rId8"/>
          <a:stretch>
            <a:fillRect/>
          </a:stretch>
        </p:blipFill>
        <p:spPr>
          <a:xfrm>
            <a:off x="1548107" y="349416"/>
            <a:ext cx="1415076" cy="1338734"/>
          </a:xfrm>
          <a:prstGeom prst="rect">
            <a:avLst/>
          </a:prstGeom>
        </p:spPr>
      </p:pic>
      <p:pic>
        <p:nvPicPr>
          <p:cNvPr id="74" name="Picture 73"/>
          <p:cNvPicPr>
            <a:picLocks noChangeAspect="1"/>
          </p:cNvPicPr>
          <p:nvPr/>
        </p:nvPicPr>
        <p:blipFill>
          <a:blip r:embed="rId8"/>
          <a:stretch>
            <a:fillRect/>
          </a:stretch>
        </p:blipFill>
        <p:spPr>
          <a:xfrm>
            <a:off x="1739480" y="273404"/>
            <a:ext cx="1415076" cy="1338734"/>
          </a:xfrm>
          <a:prstGeom prst="rect">
            <a:avLst/>
          </a:prstGeom>
        </p:spPr>
      </p:pic>
      <p:pic>
        <p:nvPicPr>
          <p:cNvPr id="75" name="Picture 74"/>
          <p:cNvPicPr>
            <a:picLocks noChangeAspect="1"/>
          </p:cNvPicPr>
          <p:nvPr/>
        </p:nvPicPr>
        <p:blipFill>
          <a:blip r:embed="rId8"/>
          <a:stretch>
            <a:fillRect/>
          </a:stretch>
        </p:blipFill>
        <p:spPr>
          <a:xfrm>
            <a:off x="1739480" y="273404"/>
            <a:ext cx="1415076" cy="1338734"/>
          </a:xfrm>
          <a:prstGeom prst="rect">
            <a:avLst/>
          </a:prstGeom>
        </p:spPr>
      </p:pic>
      <p:pic>
        <p:nvPicPr>
          <p:cNvPr id="76" name="Picture 75"/>
          <p:cNvPicPr>
            <a:picLocks noChangeAspect="1"/>
          </p:cNvPicPr>
          <p:nvPr/>
        </p:nvPicPr>
        <p:blipFill>
          <a:blip r:embed="rId8"/>
          <a:stretch>
            <a:fillRect/>
          </a:stretch>
        </p:blipFill>
        <p:spPr>
          <a:xfrm>
            <a:off x="1739480" y="295554"/>
            <a:ext cx="1415076" cy="1338734"/>
          </a:xfrm>
          <a:prstGeom prst="rect">
            <a:avLst/>
          </a:prstGeom>
        </p:spPr>
      </p:pic>
      <p:pic>
        <p:nvPicPr>
          <p:cNvPr id="78" name="Picture 77"/>
          <p:cNvPicPr>
            <a:picLocks noChangeAspect="1"/>
          </p:cNvPicPr>
          <p:nvPr/>
        </p:nvPicPr>
        <p:blipFill>
          <a:blip r:embed="rId8"/>
          <a:stretch>
            <a:fillRect/>
          </a:stretch>
        </p:blipFill>
        <p:spPr>
          <a:xfrm>
            <a:off x="1739480" y="273404"/>
            <a:ext cx="1415076" cy="1338734"/>
          </a:xfrm>
          <a:prstGeom prst="rect">
            <a:avLst/>
          </a:prstGeom>
        </p:spPr>
      </p:pic>
      <p:sp>
        <p:nvSpPr>
          <p:cNvPr id="3" name="Right Arrow 2"/>
          <p:cNvSpPr/>
          <p:nvPr/>
        </p:nvSpPr>
        <p:spPr>
          <a:xfrm>
            <a:off x="12550555" y="4462696"/>
            <a:ext cx="611940" cy="372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a:endParaRPr>
          </a:p>
        </p:txBody>
      </p:sp>
    </p:spTree>
    <p:extLst>
      <p:ext uri="{BB962C8B-B14F-4D97-AF65-F5344CB8AC3E}">
        <p14:creationId xmlns:p14="http://schemas.microsoft.com/office/powerpoint/2010/main" val="707437669"/>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81481E-6 L 0.32448 0.59791 " pathEditMode="relative" rAng="0" ptsTypes="AA">
                                      <p:cBhvr>
                                        <p:cTn id="6" dur="750" fill="hold"/>
                                        <p:tgtEl>
                                          <p:spTgt spid="62"/>
                                        </p:tgtEl>
                                        <p:attrNameLst>
                                          <p:attrName>ppt_x</p:attrName>
                                          <p:attrName>ppt_y</p:attrName>
                                        </p:attrNameLst>
                                      </p:cBhvr>
                                      <p:rCtr x="16224" y="2988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4.07407E-6 L 0.31432 0.62431 " pathEditMode="relative" rAng="0" ptsTypes="AA">
                                      <p:cBhvr>
                                        <p:cTn id="10" dur="750" fill="hold"/>
                                        <p:tgtEl>
                                          <p:spTgt spid="74"/>
                                        </p:tgtEl>
                                        <p:attrNameLst>
                                          <p:attrName>ppt_x</p:attrName>
                                          <p:attrName>ppt_y</p:attrName>
                                        </p:attrNameLst>
                                      </p:cBhvr>
                                      <p:rCtr x="15716" y="31204"/>
                                    </p:animMotion>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4" presetID="44" presetClass="path" presetSubtype="0" accel="50000" decel="50000" fill="hold" nodeType="with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15" dur="750" fill="hold"/>
                                        <p:tgtEl>
                                          <p:spTgt spid="74"/>
                                        </p:tgtEl>
                                        <p:attrNameLst>
                                          <p:attrName>ppt_x</p:attrName>
                                          <p:attrName>ppt_y</p:attrName>
                                        </p:attrNameLst>
                                      </p:cBhvr>
                                      <p:rCtr x="28854" y="-21019"/>
                                    </p:animMotion>
                                  </p:childTnLst>
                                </p:cTn>
                              </p:par>
                            </p:childTnLst>
                          </p:cTn>
                        </p:par>
                        <p:par>
                          <p:cTn id="16" fill="hold">
                            <p:stCondLst>
                              <p:cond delay="1500"/>
                            </p:stCondLst>
                            <p:childTnLst>
                              <p:par>
                                <p:cTn id="17" presetID="44" presetClass="path" presetSubtype="0" accel="50000" decel="50000" fill="hold" nodeType="afterEffect">
                                  <p:stCondLst>
                                    <p:cond delay="0"/>
                                  </p:stCondLst>
                                  <p:childTnLst>
                                    <p:animMotion origin="layout" path="M 0.32448 0.59791 L 0.45963 0.30578 C 0.48711 0.24259 0.54153 0.19236 0.59244 0.14976 C 0.64362 0.1074 0.70325 0.075 0.76393 0.05393 C 0.86784 0.03425 0.89466 0.02939 0.96536 0.05046 " pathEditMode="relative" rAng="20400000" ptsTypes="AAAAA">
                                      <p:cBhvr>
                                        <p:cTn id="18" dur="750" fill="hold"/>
                                        <p:tgtEl>
                                          <p:spTgt spid="62"/>
                                        </p:tgtEl>
                                        <p:attrNameLst>
                                          <p:attrName>ppt_x</p:attrName>
                                          <p:attrName>ppt_y</p:attrName>
                                        </p:attrNameLst>
                                      </p:cBhvr>
                                      <p:rCtr x="30716" y="-33843"/>
                                    </p:animMotion>
                                  </p:childTnLst>
                                </p:cTn>
                              </p:par>
                              <p:par>
                                <p:cTn id="19" presetID="26" presetClass="emph" presetSubtype="0" fill="hold" grpId="0" nodeType="withEffect">
                                  <p:stCondLst>
                                    <p:cond delay="0"/>
                                  </p:stCondLst>
                                  <p:childTnLst>
                                    <p:animEffect transition="out" filter="fade">
                                      <p:cBhvr>
                                        <p:cTn id="20" dur="500" tmFilter="0, 0; .2, .5; .8, .5; 1, 0"/>
                                        <p:tgtEl>
                                          <p:spTgt spid="51"/>
                                        </p:tgtEl>
                                      </p:cBhvr>
                                    </p:animEffect>
                                    <p:animScale>
                                      <p:cBhvr>
                                        <p:cTn id="21" dur="250" autoRev="1" fill="hold"/>
                                        <p:tgtEl>
                                          <p:spTgt spid="51"/>
                                        </p:tgtEl>
                                      </p:cBhvr>
                                      <p:by x="105000" y="105000"/>
                                    </p:animScale>
                                  </p:childTnLst>
                                </p:cTn>
                              </p:par>
                            </p:childTnLst>
                          </p:cTn>
                        </p:par>
                        <p:par>
                          <p:cTn id="22" fill="hold">
                            <p:stCondLst>
                              <p:cond delay="2250"/>
                            </p:stCondLst>
                            <p:childTnLst>
                              <p:par>
                                <p:cTn id="23" presetID="9" presetClass="emph" presetSubtype="0" grpId="0" nodeType="afterEffect">
                                  <p:stCondLst>
                                    <p:cond delay="0"/>
                                  </p:stCondLst>
                                  <p:childTnLst>
                                    <p:set>
                                      <p:cBhvr rctx="PPT">
                                        <p:cTn id="24" dur="indefinite"/>
                                        <p:tgtEl>
                                          <p:spTgt spid="30"/>
                                        </p:tgtEl>
                                        <p:attrNameLst>
                                          <p:attrName>style.opacity</p:attrName>
                                        </p:attrNameLst>
                                      </p:cBhvr>
                                      <p:to>
                                        <p:strVal val="0.5"/>
                                      </p:to>
                                    </p:set>
                                    <p:animEffect filter="image" prLst="opacity: 0.5">
                                      <p:cBhvr rctx="IE">
                                        <p:cTn id="25" dur="indefinite"/>
                                        <p:tgtEl>
                                          <p:spTgt spid="30"/>
                                        </p:tgtEl>
                                      </p:cBhvr>
                                    </p:animEffect>
                                  </p:childTnLst>
                                </p:cTn>
                              </p:par>
                              <p:par>
                                <p:cTn id="26" presetID="9" presetClass="emph" presetSubtype="0" grpId="0" nodeType="withEffect">
                                  <p:stCondLst>
                                    <p:cond delay="0"/>
                                  </p:stCondLst>
                                  <p:childTnLst>
                                    <p:set>
                                      <p:cBhvr rctx="PPT">
                                        <p:cTn id="27" dur="indefinite"/>
                                        <p:tgtEl>
                                          <p:spTgt spid="60"/>
                                        </p:tgtEl>
                                        <p:attrNameLst>
                                          <p:attrName>style.opacity</p:attrName>
                                        </p:attrNameLst>
                                      </p:cBhvr>
                                      <p:to>
                                        <p:strVal val="0.5"/>
                                      </p:to>
                                    </p:set>
                                    <p:animEffect filter="image" prLst="opacity: 0.5">
                                      <p:cBhvr rctx="IE">
                                        <p:cTn id="28" dur="indefinite"/>
                                        <p:tgtEl>
                                          <p:spTgt spid="60"/>
                                        </p:tgtEl>
                                      </p:cBhvr>
                                    </p:animEffect>
                                  </p:childTnLst>
                                </p:cTn>
                              </p:par>
                              <p:par>
                                <p:cTn id="29" presetID="9" presetClass="emph" presetSubtype="0" grpId="0" nodeType="withEffect">
                                  <p:stCondLst>
                                    <p:cond delay="0"/>
                                  </p:stCondLst>
                                  <p:childTnLst>
                                    <p:set>
                                      <p:cBhvr rctx="PPT">
                                        <p:cTn id="30" dur="indefinite"/>
                                        <p:tgtEl>
                                          <p:spTgt spid="31"/>
                                        </p:tgtEl>
                                        <p:attrNameLst>
                                          <p:attrName>style.opacity</p:attrName>
                                        </p:attrNameLst>
                                      </p:cBhvr>
                                      <p:to>
                                        <p:strVal val="0.5"/>
                                      </p:to>
                                    </p:set>
                                    <p:animEffect filter="image" prLst="opacity: 0.5">
                                      <p:cBhvr rctx="IE">
                                        <p:cTn id="31" dur="indefinite"/>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childTnLst>
                    </p:cTn>
                  </p:par>
                </p:childTnLst>
              </p:cTn>
              <p:nextCondLst>
                <p:cond evt="onClick" delay="0">
                  <p:tgtEl>
                    <p:spTgt spid="51"/>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30"/>
                                        </p:tgtEl>
                                        <p:attrNameLst>
                                          <p:attrName>style.opacity</p:attrName>
                                        </p:attrNameLst>
                                      </p:cBhvr>
                                      <p:to>
                                        <p:strVal val="0.5"/>
                                      </p:to>
                                    </p:set>
                                    <p:animEffect filter="image" prLst="opacity: 0.5">
                                      <p:cBhvr rctx="IE">
                                        <p:cTn id="40" dur="indefinite"/>
                                        <p:tgtEl>
                                          <p:spTgt spid="30"/>
                                        </p:tgtEl>
                                      </p:cBhvr>
                                    </p:animEffect>
                                  </p:childTnLst>
                                </p:cTn>
                              </p:par>
                              <p:par>
                                <p:cTn id="41" presetID="42" presetClass="path" presetSubtype="0" accel="50000" decel="50000" fill="hold" nodeType="withEffect">
                                  <p:stCondLst>
                                    <p:cond delay="0"/>
                                  </p:stCondLst>
                                  <p:childTnLst>
                                    <p:animMotion origin="layout" path="M 3.33333E-6 4.81481E-6 L 0.32448 0.59791 " pathEditMode="relative" rAng="0" ptsTypes="AA">
                                      <p:cBhvr>
                                        <p:cTn id="42" dur="750" fill="hold"/>
                                        <p:tgtEl>
                                          <p:spTgt spid="42"/>
                                        </p:tgtEl>
                                        <p:attrNameLst>
                                          <p:attrName>ppt_x</p:attrName>
                                          <p:attrName>ppt_y</p:attrName>
                                        </p:attrNameLst>
                                      </p:cBhvr>
                                      <p:rCtr x="16224" y="29884"/>
                                    </p:animMotion>
                                  </p:childTnLst>
                                </p:cTn>
                              </p:par>
                            </p:childTnLst>
                          </p:cTn>
                        </p:par>
                        <p:par>
                          <p:cTn id="43" fill="hold">
                            <p:stCondLst>
                              <p:cond delay="750"/>
                            </p:stCondLst>
                            <p:childTnLst>
                              <p:par>
                                <p:cTn id="44"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45" dur="750" fill="hold"/>
                                        <p:tgtEl>
                                          <p:spTgt spid="42"/>
                                        </p:tgtEl>
                                        <p:attrNameLst>
                                          <p:attrName>ppt_x</p:attrName>
                                          <p:attrName>ppt_y</p:attrName>
                                        </p:attrNameLst>
                                      </p:cBhvr>
                                      <p:rCtr x="30716" y="-33843"/>
                                    </p:animMotion>
                                  </p:childTnLst>
                                </p:cTn>
                              </p:par>
                              <p:par>
                                <p:cTn id="46" presetID="42" presetClass="path" presetSubtype="0" accel="50000" decel="50000" fill="hold" nodeType="withEffect">
                                  <p:stCondLst>
                                    <p:cond delay="100"/>
                                  </p:stCondLst>
                                  <p:childTnLst>
                                    <p:animMotion origin="layout" path="M -1.875E-6 -4.07407E-6 L 0.31432 0.62431 " pathEditMode="relative" rAng="0" ptsTypes="AA">
                                      <p:cBhvr>
                                        <p:cTn id="47" dur="750" fill="hold"/>
                                        <p:tgtEl>
                                          <p:spTgt spid="75"/>
                                        </p:tgtEl>
                                        <p:attrNameLst>
                                          <p:attrName>ppt_x</p:attrName>
                                          <p:attrName>ppt_y</p:attrName>
                                        </p:attrNameLst>
                                      </p:cBhvr>
                                      <p:rCtr x="15716" y="31204"/>
                                    </p:animMotion>
                                  </p:childTnLst>
                                </p:cTn>
                              </p:par>
                            </p:childTnLst>
                          </p:cTn>
                        </p:par>
                        <p:par>
                          <p:cTn id="48" fill="hold">
                            <p:stCondLst>
                              <p:cond delay="1600"/>
                            </p:stCondLst>
                            <p:childTnLst>
                              <p:par>
                                <p:cTn id="49"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50" dur="750" fill="hold"/>
                                        <p:tgtEl>
                                          <p:spTgt spid="75"/>
                                        </p:tgtEl>
                                        <p:attrNameLst>
                                          <p:attrName>ppt_x</p:attrName>
                                          <p:attrName>ppt_y</p:attrName>
                                        </p:attrNameLst>
                                      </p:cBhvr>
                                      <p:rCtr x="28854" y="-21042"/>
                                    </p:animMotion>
                                  </p:childTnLst>
                                </p:cTn>
                              </p:par>
                              <p:par>
                                <p:cTn id="51" presetID="1" presetClass="entr" presetSubtype="0" fill="hold" nodeType="withEffect">
                                  <p:stCondLst>
                                    <p:cond delay="100"/>
                                  </p:stCondLst>
                                  <p:childTnLst>
                                    <p:set>
                                      <p:cBhvr>
                                        <p:cTn id="52" dur="1" fill="hold">
                                          <p:stCondLst>
                                            <p:cond delay="0"/>
                                          </p:stCondLst>
                                        </p:cTn>
                                        <p:tgtEl>
                                          <p:spTgt spid="36"/>
                                        </p:tgtEl>
                                        <p:attrNameLst>
                                          <p:attrName>style.visibility</p:attrName>
                                        </p:attrNameLst>
                                      </p:cBhvr>
                                      <p:to>
                                        <p:strVal val="visible"/>
                                      </p:to>
                                    </p:set>
                                  </p:childTnLst>
                                </p:cTn>
                              </p:par>
                              <p:par>
                                <p:cTn id="53" presetID="53" presetClass="entr" presetSubtype="16" fill="hold" nodeType="withEffect">
                                  <p:stCondLst>
                                    <p:cond delay="25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subTnLst>
                                    <p:audio>
                                      <p:cMediaNode>
                                        <p:cTn display="0" masterRel="sameClick">
                                          <p:stCondLst>
                                            <p:cond evt="begin" delay="0">
                                              <p:tn val="5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0"/>
                  </p:tgtEl>
                </p:cond>
              </p:nextCondLst>
            </p:seq>
            <p:seq concurrent="1" nextAc="seek">
              <p:cTn id="58" restart="whenNotActive" fill="hold" evtFilter="cancelBubble" nodeType="interactiveSeq">
                <p:stCondLst>
                  <p:cond evt="onClick" delay="0">
                    <p:tgtEl>
                      <p:spTgt spid="60"/>
                    </p:tgtEl>
                  </p:cond>
                </p:stCondLst>
                <p:endSync evt="end" delay="0">
                  <p:rtn val="all"/>
                </p:endSync>
                <p:childTnLst>
                  <p:par>
                    <p:cTn id="59" fill="hold">
                      <p:stCondLst>
                        <p:cond delay="0"/>
                      </p:stCondLst>
                      <p:childTnLst>
                        <p:par>
                          <p:cTn id="60" fill="hold">
                            <p:stCondLst>
                              <p:cond delay="0"/>
                            </p:stCondLst>
                            <p:childTnLst>
                              <p:par>
                                <p:cTn id="61" presetID="9" presetClass="emph" presetSubtype="0" grpId="1" nodeType="clickEffect">
                                  <p:stCondLst>
                                    <p:cond delay="0"/>
                                  </p:stCondLst>
                                  <p:childTnLst>
                                    <p:set>
                                      <p:cBhvr rctx="PPT">
                                        <p:cTn id="62" dur="indefinite"/>
                                        <p:tgtEl>
                                          <p:spTgt spid="60"/>
                                        </p:tgtEl>
                                        <p:attrNameLst>
                                          <p:attrName>style.opacity</p:attrName>
                                        </p:attrNameLst>
                                      </p:cBhvr>
                                      <p:to>
                                        <p:strVal val="0.5"/>
                                      </p:to>
                                    </p:set>
                                    <p:animEffect filter="image" prLst="opacity: 0.5">
                                      <p:cBhvr rctx="IE">
                                        <p:cTn id="63" dur="indefinite"/>
                                        <p:tgtEl>
                                          <p:spTgt spid="60"/>
                                        </p:tgtEl>
                                      </p:cBhvr>
                                    </p:animEffect>
                                  </p:childTnLst>
                                </p:cTn>
                              </p:par>
                              <p:par>
                                <p:cTn id="64" presetID="42" presetClass="path" presetSubtype="0" accel="50000" decel="50000" fill="hold" nodeType="withEffect">
                                  <p:stCondLst>
                                    <p:cond delay="0"/>
                                  </p:stCondLst>
                                  <p:childTnLst>
                                    <p:animMotion origin="layout" path="M 3.33333E-6 4.81481E-6 L 0.32448 0.59791 " pathEditMode="relative" rAng="0" ptsTypes="AA">
                                      <p:cBhvr>
                                        <p:cTn id="65" dur="750" fill="hold"/>
                                        <p:tgtEl>
                                          <p:spTgt spid="50"/>
                                        </p:tgtEl>
                                        <p:attrNameLst>
                                          <p:attrName>ppt_x</p:attrName>
                                          <p:attrName>ppt_y</p:attrName>
                                        </p:attrNameLst>
                                      </p:cBhvr>
                                      <p:rCtr x="16224" y="29884"/>
                                    </p:animMotion>
                                  </p:childTnLst>
                                </p:cTn>
                              </p:par>
                            </p:childTnLst>
                          </p:cTn>
                        </p:par>
                        <p:par>
                          <p:cTn id="66" fill="hold">
                            <p:stCondLst>
                              <p:cond delay="750"/>
                            </p:stCondLst>
                            <p:childTnLst>
                              <p:par>
                                <p:cTn id="67"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68" dur="750" fill="hold"/>
                                        <p:tgtEl>
                                          <p:spTgt spid="50"/>
                                        </p:tgtEl>
                                        <p:attrNameLst>
                                          <p:attrName>ppt_x</p:attrName>
                                          <p:attrName>ppt_y</p:attrName>
                                        </p:attrNameLst>
                                      </p:cBhvr>
                                      <p:rCtr x="30716" y="-33843"/>
                                    </p:animMotion>
                                  </p:childTnLst>
                                </p:cTn>
                              </p:par>
                              <p:par>
                                <p:cTn id="69" presetID="42" presetClass="path" presetSubtype="0" accel="50000" decel="50000" fill="hold" nodeType="withEffect">
                                  <p:stCondLst>
                                    <p:cond delay="0"/>
                                  </p:stCondLst>
                                  <p:childTnLst>
                                    <p:animMotion origin="layout" path="M -1.875E-6 -4.81481E-6 L 0.31432 0.62431 " pathEditMode="relative" rAng="0" ptsTypes="AA">
                                      <p:cBhvr>
                                        <p:cTn id="70" dur="750" fill="hold"/>
                                        <p:tgtEl>
                                          <p:spTgt spid="76"/>
                                        </p:tgtEl>
                                        <p:attrNameLst>
                                          <p:attrName>ppt_x</p:attrName>
                                          <p:attrName>ppt_y</p:attrName>
                                        </p:attrNameLst>
                                      </p:cBhvr>
                                      <p:rCtr x="15716" y="31204"/>
                                    </p:animMotion>
                                  </p:childTnLst>
                                </p:cTn>
                              </p:par>
                            </p:childTnLst>
                          </p:cTn>
                        </p:par>
                        <p:par>
                          <p:cTn id="71" fill="hold">
                            <p:stCondLst>
                              <p:cond delay="1500"/>
                            </p:stCondLst>
                            <p:childTnLst>
                              <p:par>
                                <p:cTn id="72" presetID="44" presetClass="path" presetSubtype="0" accel="50000" decel="50000" fill="hold" nodeType="afterEffect">
                                  <p:stCondLst>
                                    <p:cond delay="0"/>
                                  </p:stCondLst>
                                  <p:childTnLst>
                                    <p:animMotion origin="layout" path="M 0.31432 0.62431 L 0.46576 0.32894 C 0.49649 0.26366 0.53177 0.24723 0.59427 0.22848 C 0.65664 0.2095 0.77787 0.19144 0.83946 0.21528 C 0.95716 0.19931 0.83255 0.21621 0.87318 0.20649 " pathEditMode="relative" rAng="0" ptsTypes="AAAAA">
                                      <p:cBhvr>
                                        <p:cTn id="73" dur="750" fill="hold"/>
                                        <p:tgtEl>
                                          <p:spTgt spid="76"/>
                                        </p:tgtEl>
                                        <p:attrNameLst>
                                          <p:attrName>ppt_x</p:attrName>
                                          <p:attrName>ppt_y</p:attrName>
                                        </p:attrNameLst>
                                      </p:cBhvr>
                                      <p:rCtr x="28854" y="-21042"/>
                                    </p:animMotion>
                                  </p:childTnLst>
                                </p:cTn>
                              </p:par>
                              <p:par>
                                <p:cTn id="74" presetID="1" presetClass="entr" presetSubtype="0" fill="hold" nodeType="withEffect">
                                  <p:stCondLst>
                                    <p:cond delay="100"/>
                                  </p:stCondLst>
                                  <p:childTnLst>
                                    <p:set>
                                      <p:cBhvr>
                                        <p:cTn id="75" dur="1" fill="hold">
                                          <p:stCondLst>
                                            <p:cond delay="0"/>
                                          </p:stCondLst>
                                        </p:cTn>
                                        <p:tgtEl>
                                          <p:spTgt spid="45"/>
                                        </p:tgtEl>
                                        <p:attrNameLst>
                                          <p:attrName>style.visibility</p:attrName>
                                        </p:attrNameLst>
                                      </p:cBhvr>
                                      <p:to>
                                        <p:strVal val="visible"/>
                                      </p:to>
                                    </p:set>
                                  </p:childTnLst>
                                </p:cTn>
                              </p:par>
                              <p:par>
                                <p:cTn id="76" presetID="53" presetClass="entr" presetSubtype="16" fill="hold" nodeType="withEffect">
                                  <p:stCondLst>
                                    <p:cond delay="25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Effect transition="in" filter="fade">
                                      <p:cBhvr>
                                        <p:cTn id="80" dur="500"/>
                                        <p:tgtEl>
                                          <p:spTgt spid="46"/>
                                        </p:tgtEl>
                                      </p:cBhvr>
                                    </p:animEffect>
                                  </p:childTnLst>
                                  <p:subTnLst>
                                    <p:audio>
                                      <p:cMediaNode>
                                        <p:cTn display="0" masterRel="sameClick">
                                          <p:stCondLst>
                                            <p:cond evt="begin" delay="0">
                                              <p:tn val="7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31"/>
                    </p:tgtEl>
                  </p:cond>
                </p:stCondLst>
                <p:endSync evt="end" delay="0">
                  <p:rtn val="all"/>
                </p:endSync>
                <p:childTnLst>
                  <p:par>
                    <p:cTn id="82" fill="hold">
                      <p:stCondLst>
                        <p:cond delay="0"/>
                      </p:stCondLst>
                      <p:childTnLst>
                        <p:par>
                          <p:cTn id="83" fill="hold">
                            <p:stCondLst>
                              <p:cond delay="0"/>
                            </p:stCondLst>
                            <p:childTnLst>
                              <p:par>
                                <p:cTn id="84" presetID="9" presetClass="emph" presetSubtype="0" grpId="1" nodeType="clickEffect">
                                  <p:stCondLst>
                                    <p:cond delay="0"/>
                                  </p:stCondLst>
                                  <p:childTnLst>
                                    <p:set>
                                      <p:cBhvr rctx="PPT">
                                        <p:cTn id="85" dur="indefinite"/>
                                        <p:tgtEl>
                                          <p:spTgt spid="31"/>
                                        </p:tgtEl>
                                        <p:attrNameLst>
                                          <p:attrName>style.opacity</p:attrName>
                                        </p:attrNameLst>
                                      </p:cBhvr>
                                      <p:to>
                                        <p:strVal val="0.5"/>
                                      </p:to>
                                    </p:set>
                                    <p:animEffect filter="image" prLst="opacity: 0.5">
                                      <p:cBhvr rctx="IE">
                                        <p:cTn id="86" dur="indefinite"/>
                                        <p:tgtEl>
                                          <p:spTgt spid="31"/>
                                        </p:tgtEl>
                                      </p:cBhvr>
                                    </p:animEffect>
                                  </p:childTnLst>
                                </p:cTn>
                              </p:par>
                              <p:par>
                                <p:cTn id="87" presetID="42" presetClass="path" presetSubtype="0" accel="50000" decel="50000" fill="hold" nodeType="withEffect">
                                  <p:stCondLst>
                                    <p:cond delay="0"/>
                                  </p:stCondLst>
                                  <p:childTnLst>
                                    <p:animMotion origin="layout" path="M 3.33333E-6 4.81481E-6 L 0.32448 0.59791 " pathEditMode="relative" rAng="0" ptsTypes="AA">
                                      <p:cBhvr>
                                        <p:cTn id="88" dur="750" fill="hold"/>
                                        <p:tgtEl>
                                          <p:spTgt spid="57"/>
                                        </p:tgtEl>
                                        <p:attrNameLst>
                                          <p:attrName>ppt_x</p:attrName>
                                          <p:attrName>ppt_y</p:attrName>
                                        </p:attrNameLst>
                                      </p:cBhvr>
                                      <p:rCtr x="16224" y="29884"/>
                                    </p:animMotion>
                                  </p:childTnLst>
                                </p:cTn>
                              </p:par>
                            </p:childTnLst>
                          </p:cTn>
                        </p:par>
                        <p:par>
                          <p:cTn id="89" fill="hold">
                            <p:stCondLst>
                              <p:cond delay="750"/>
                            </p:stCondLst>
                            <p:childTnLst>
                              <p:par>
                                <p:cTn id="90" presetID="44" presetClass="path" presetSubtype="0" accel="50000" decel="50000" fill="hold" nodeType="afterEffect">
                                  <p:stCondLst>
                                    <p:cond delay="0"/>
                                  </p:stCondLst>
                                  <p:childTnLst>
                                    <p:animMotion origin="layout" path="M 0.32448 0.59791 L 0.45963 0.30578 C 0.48711 0.24259 0.54179 0.19166 0.59284 0.1493 C 0.64362 0.1074 0.70351 0.07476 0.76471 0.053 C 0.86784 0.03425 0.89466 0.02939 0.96536 0.05046 " pathEditMode="relative" rAng="20400000" ptsTypes="AAAAA">
                                      <p:cBhvr>
                                        <p:cTn id="91" dur="750" fill="hold"/>
                                        <p:tgtEl>
                                          <p:spTgt spid="57"/>
                                        </p:tgtEl>
                                        <p:attrNameLst>
                                          <p:attrName>ppt_x</p:attrName>
                                          <p:attrName>ppt_y</p:attrName>
                                        </p:attrNameLst>
                                      </p:cBhvr>
                                      <p:rCtr x="30716" y="-33843"/>
                                    </p:animMotion>
                                  </p:childTnLst>
                                </p:cTn>
                              </p:par>
                              <p:par>
                                <p:cTn id="92" presetID="42" presetClass="path" presetSubtype="0" accel="50000" decel="50000" fill="hold" nodeType="withEffect">
                                  <p:stCondLst>
                                    <p:cond delay="0"/>
                                  </p:stCondLst>
                                  <p:childTnLst>
                                    <p:animMotion origin="layout" path="M -1.875E-6 -4.07407E-6 L 0.31432 0.62431 " pathEditMode="relative" rAng="0" ptsTypes="AA">
                                      <p:cBhvr>
                                        <p:cTn id="93" dur="750" fill="hold"/>
                                        <p:tgtEl>
                                          <p:spTgt spid="78"/>
                                        </p:tgtEl>
                                        <p:attrNameLst>
                                          <p:attrName>ppt_x</p:attrName>
                                          <p:attrName>ppt_y</p:attrName>
                                        </p:attrNameLst>
                                      </p:cBhvr>
                                      <p:rCtr x="15716" y="31204"/>
                                    </p:animMotion>
                                  </p:childTnLst>
                                </p:cTn>
                              </p:par>
                            </p:childTnLst>
                          </p:cTn>
                        </p:par>
                        <p:par>
                          <p:cTn id="94" fill="hold">
                            <p:stCondLst>
                              <p:cond delay="1500"/>
                            </p:stCondLst>
                            <p:childTnLst>
                              <p:par>
                                <p:cTn id="95"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96" dur="750" fill="hold"/>
                                        <p:tgtEl>
                                          <p:spTgt spid="78"/>
                                        </p:tgtEl>
                                        <p:attrNameLst>
                                          <p:attrName>ppt_x</p:attrName>
                                          <p:attrName>ppt_y</p:attrName>
                                        </p:attrNameLst>
                                      </p:cBhvr>
                                      <p:rCtr x="28854" y="-21042"/>
                                    </p:animMotion>
                                  </p:childTnLst>
                                </p:cTn>
                              </p:par>
                              <p:par>
                                <p:cTn id="97" presetID="1" presetClass="entr" presetSubtype="0" fill="hold" nodeType="withEffect">
                                  <p:stCondLst>
                                    <p:cond delay="100"/>
                                  </p:stCondLst>
                                  <p:childTnLst>
                                    <p:set>
                                      <p:cBhvr>
                                        <p:cTn id="98" dur="1" fill="hold">
                                          <p:stCondLst>
                                            <p:cond delay="0"/>
                                          </p:stCondLst>
                                        </p:cTn>
                                        <p:tgtEl>
                                          <p:spTgt spid="52"/>
                                        </p:tgtEl>
                                        <p:attrNameLst>
                                          <p:attrName>style.visibility</p:attrName>
                                        </p:attrNameLst>
                                      </p:cBhvr>
                                      <p:to>
                                        <p:strVal val="visible"/>
                                      </p:to>
                                    </p:set>
                                  </p:childTnLst>
                                </p:cTn>
                              </p:par>
                              <p:par>
                                <p:cTn id="99" presetID="53" presetClass="entr" presetSubtype="16" fill="hold" nodeType="withEffect">
                                  <p:stCondLst>
                                    <p:cond delay="25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subTnLst>
                                    <p:audio>
                                      <p:cMediaNode>
                                        <p:cTn display="0" masterRel="sameClick">
                                          <p:stCondLst>
                                            <p:cond evt="begin" delay="0">
                                              <p:tn val="9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childTnLst>
        </p:cTn>
      </p:par>
    </p:tnLst>
    <p:bldLst>
      <p:bldP spid="30" grpId="0" animBg="1"/>
      <p:bldP spid="30" grpId="1" animBg="1"/>
      <p:bldP spid="60" grpId="0" animBg="1"/>
      <p:bldP spid="60" grpId="1" animBg="1"/>
      <p:bldP spid="31" grpId="0" animBg="1"/>
      <p:bldP spid="31" grpId="1"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MsPh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4" name="MsPham0936082789"/>
          <p:cNvSpPr/>
          <p:nvPr/>
        </p:nvSpPr>
        <p:spPr>
          <a:xfrm>
            <a:off x="2354108" y="442841"/>
            <a:ext cx="7540986" cy="3308001"/>
          </a:xfrm>
          <a:prstGeom prst="horizontalScroll">
            <a:avLst>
              <a:gd name="adj" fmla="val 6583"/>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4000" b="1" kern="1200">
                <a:solidFill>
                  <a:srgbClr val="002060"/>
                </a:solidFill>
                <a:latin typeface="Arial" panose="020B0604020202020204" pitchFamily="34" charset="0"/>
                <a:cs typeface="Arial" panose="020B0604020202020204" pitchFamily="34" charset="0"/>
              </a:rPr>
              <a:t>Các chú hải quân tuần </a:t>
            </a:r>
          </a:p>
          <a:p>
            <a:pPr algn="ctr" defTabSz="912114">
              <a:buClrTx/>
              <a:defRPr/>
            </a:pPr>
            <a:r>
              <a:rPr lang="en-US" sz="4000" b="1" kern="1200">
                <a:solidFill>
                  <a:srgbClr val="002060"/>
                </a:solidFill>
                <a:latin typeface="Arial" panose="020B0604020202020204" pitchFamily="34" charset="0"/>
                <a:cs typeface="Arial" panose="020B0604020202020204" pitchFamily="34" charset="0"/>
              </a:rPr>
              <a:t>tra trên biển để làm gì?</a:t>
            </a:r>
            <a:endParaRPr lang="en-US" sz="4000" b="1" kern="1200" dirty="0">
              <a:solidFill>
                <a:srgbClr val="002060"/>
              </a:solidFill>
              <a:latin typeface="Arial" panose="020B0604020202020204" pitchFamily="34" charset="0"/>
              <a:cs typeface="Arial" panose="020B0604020202020204" pitchFamily="34" charset="0"/>
            </a:endParaRPr>
          </a:p>
        </p:txBody>
      </p:sp>
      <p:sp>
        <p:nvSpPr>
          <p:cNvPr id="30" name="Y.MsPham"/>
          <p:cNvSpPr/>
          <p:nvPr/>
        </p:nvSpPr>
        <p:spPr>
          <a:xfrm>
            <a:off x="1539176" y="5286512"/>
            <a:ext cx="4376854" cy="1094565"/>
          </a:xfrm>
          <a:prstGeom prst="roundRect">
            <a:avLst/>
          </a:prstGeom>
          <a:ln w="38100"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B. để canh giữ </a:t>
            </a:r>
          </a:p>
          <a:p>
            <a:pPr algn="just" defTabSz="912114">
              <a:buClrTx/>
              <a:defRPr/>
            </a:pPr>
            <a:r>
              <a:rPr lang="en-US" sz="3192" b="1" kern="1200">
                <a:solidFill>
                  <a:prstClr val="black"/>
                </a:solidFill>
                <a:latin typeface="Arial" panose="020B0604020202020204" pitchFamily="34" charset="0"/>
                <a:cs typeface="Arial" panose="020B0604020202020204" pitchFamily="34" charset="0"/>
              </a:rPr>
              <a:t>     biển đảo</a:t>
            </a:r>
            <a:endParaRPr lang="en-US" sz="3192" b="1" kern="1200" dirty="0">
              <a:solidFill>
                <a:prstClr val="black"/>
              </a:solidFill>
              <a:latin typeface="Arial" panose="020B0604020202020204" pitchFamily="34" charset="0"/>
              <a:cs typeface="Arial" panose="020B0604020202020204" pitchFamily="34" charset="0"/>
            </a:endParaRPr>
          </a:p>
        </p:txBody>
      </p:sp>
      <p:sp>
        <p:nvSpPr>
          <p:cNvPr id="60" name="R.msPham"/>
          <p:cNvSpPr/>
          <p:nvPr/>
        </p:nvSpPr>
        <p:spPr>
          <a:xfrm>
            <a:off x="6800204" y="4118333"/>
            <a:ext cx="4376854" cy="1094565"/>
          </a:xfrm>
          <a:prstGeom prst="roundRect">
            <a:avLst/>
          </a:prstGeom>
          <a:ln w="38100" cmpd="thickThi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C. để ngắm cảnh</a:t>
            </a:r>
          </a:p>
        </p:txBody>
      </p:sp>
      <p:sp>
        <p:nvSpPr>
          <p:cNvPr id="31" name="B.MsPham"/>
          <p:cNvSpPr/>
          <p:nvPr/>
        </p:nvSpPr>
        <p:spPr>
          <a:xfrm>
            <a:off x="6800204" y="5286512"/>
            <a:ext cx="4376854" cy="1094565"/>
          </a:xfrm>
          <a:prstGeom prst="roundRect">
            <a:avLst/>
          </a:prstGeom>
          <a:ln w="38100" cmpd="thickThi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D. để tắm biển</a:t>
            </a:r>
          </a:p>
        </p:txBody>
      </p:sp>
      <p:pic>
        <p:nvPicPr>
          <p:cNvPr id="34" name="Egg2.MsPham"/>
          <p:cNvPicPr>
            <a:picLocks noChangeAspect="1"/>
          </p:cNvPicPr>
          <p:nvPr/>
        </p:nvPicPr>
        <p:blipFill>
          <a:blip r:embed="rId6"/>
          <a:stretch>
            <a:fillRect/>
          </a:stretch>
        </p:blipFill>
        <p:spPr>
          <a:xfrm rot="918654">
            <a:off x="9329404" y="2785589"/>
            <a:ext cx="630206" cy="828210"/>
          </a:xfrm>
          <a:prstGeom prst="rect">
            <a:avLst/>
          </a:prstGeom>
        </p:spPr>
      </p:pic>
      <p:sp>
        <p:nvSpPr>
          <p:cNvPr id="51" name="G.MsPham"/>
          <p:cNvSpPr/>
          <p:nvPr/>
        </p:nvSpPr>
        <p:spPr>
          <a:xfrm>
            <a:off x="1539176" y="4098522"/>
            <a:ext cx="4376854" cy="1094565"/>
          </a:xfrm>
          <a:prstGeom prst="roundRect">
            <a:avLst/>
          </a:prstGeom>
          <a:ln w="38100" cmpd="thickThi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A. để tập thể dục</a:t>
            </a:r>
          </a:p>
        </p:txBody>
      </p:sp>
      <p:pic>
        <p:nvPicPr>
          <p:cNvPr id="65" name="Next.MsPham">
            <a:hlinkClick r:id="" action="ppaction://hlinkshowjump?jump=nextslide"/>
            <a:extLst>
              <a:ext uri="{FF2B5EF4-FFF2-40B4-BE49-F238E27FC236}">
                <a16:creationId xmlns:a16="http://schemas.microsoft.com/office/drawing/2014/main" xmlns="" id="{48D5A68D-9E5C-DA41-9B7F-9E3D4CEED6E6}"/>
              </a:ext>
            </a:extLst>
          </p:cNvPr>
          <p:cNvPicPr>
            <a:picLocks noChangeAspect="1"/>
          </p:cNvPicPr>
          <p:nvPr/>
        </p:nvPicPr>
        <p:blipFill>
          <a:blip r:embed="rId7"/>
          <a:stretch>
            <a:fillRect/>
          </a:stretch>
        </p:blipFill>
        <p:spPr>
          <a:xfrm flipH="1">
            <a:off x="10925683" y="4720084"/>
            <a:ext cx="1019619" cy="1019619"/>
          </a:xfrm>
          <a:prstGeom prst="rect">
            <a:avLst/>
          </a:prstGeom>
        </p:spPr>
      </p:pic>
      <p:pic>
        <p:nvPicPr>
          <p:cNvPr id="2" name="Picture 1"/>
          <p:cNvPicPr>
            <a:picLocks noChangeAspect="1"/>
          </p:cNvPicPr>
          <p:nvPr/>
        </p:nvPicPr>
        <p:blipFill>
          <a:blip r:embed="rId8"/>
          <a:stretch>
            <a:fillRect/>
          </a:stretch>
        </p:blipFill>
        <p:spPr>
          <a:xfrm>
            <a:off x="1757139" y="273404"/>
            <a:ext cx="1415076" cy="1338734"/>
          </a:xfrm>
          <a:prstGeom prst="rect">
            <a:avLst/>
          </a:prstGeom>
        </p:spPr>
      </p:pic>
      <p:pic>
        <p:nvPicPr>
          <p:cNvPr id="36"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1500" y="4578913"/>
            <a:ext cx="904639" cy="995711"/>
          </a:xfrm>
          <a:prstGeom prst="rect">
            <a:avLst/>
          </a:prstGeom>
        </p:spPr>
      </p:pic>
      <p:grpSp>
        <p:nvGrpSpPr>
          <p:cNvPr id="38" name="Group 37"/>
          <p:cNvGrpSpPr/>
          <p:nvPr/>
        </p:nvGrpSpPr>
        <p:grpSpPr>
          <a:xfrm>
            <a:off x="4750183" y="3750842"/>
            <a:ext cx="2961092" cy="2957391"/>
            <a:chOff x="4828349" y="3715099"/>
            <a:chExt cx="2968436" cy="2964726"/>
          </a:xfrm>
        </p:grpSpPr>
        <p:pic>
          <p:nvPicPr>
            <p:cNvPr id="39"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0" name="TextBox 39"/>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42" name="Picture 41" hidden="1"/>
          <p:cNvPicPr>
            <a:picLocks noChangeAspect="1"/>
          </p:cNvPicPr>
          <p:nvPr/>
        </p:nvPicPr>
        <p:blipFill>
          <a:blip r:embed="rId8"/>
          <a:stretch>
            <a:fillRect/>
          </a:stretch>
        </p:blipFill>
        <p:spPr>
          <a:xfrm>
            <a:off x="1548107" y="349416"/>
            <a:ext cx="1415076" cy="1338734"/>
          </a:xfrm>
          <a:prstGeom prst="rect">
            <a:avLst/>
          </a:prstGeom>
        </p:spPr>
      </p:pic>
      <p:pic>
        <p:nvPicPr>
          <p:cNvPr id="45"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0924" y="4578913"/>
            <a:ext cx="904639" cy="995711"/>
          </a:xfrm>
          <a:prstGeom prst="rect">
            <a:avLst/>
          </a:prstGeom>
        </p:spPr>
      </p:pic>
      <p:grpSp>
        <p:nvGrpSpPr>
          <p:cNvPr id="46" name="Group 45"/>
          <p:cNvGrpSpPr/>
          <p:nvPr/>
        </p:nvGrpSpPr>
        <p:grpSpPr>
          <a:xfrm>
            <a:off x="4779607" y="3750842"/>
            <a:ext cx="2961092" cy="2957391"/>
            <a:chOff x="4828349" y="3715099"/>
            <a:chExt cx="2968436" cy="2964726"/>
          </a:xfrm>
        </p:grpSpPr>
        <p:pic>
          <p:nvPicPr>
            <p:cNvPr id="47"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8" name="TextBox 47"/>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0" name="Picture 49" hidden="1"/>
          <p:cNvPicPr>
            <a:picLocks noChangeAspect="1"/>
          </p:cNvPicPr>
          <p:nvPr/>
        </p:nvPicPr>
        <p:blipFill>
          <a:blip r:embed="rId8"/>
          <a:stretch>
            <a:fillRect/>
          </a:stretch>
        </p:blipFill>
        <p:spPr>
          <a:xfrm>
            <a:off x="1548107" y="349416"/>
            <a:ext cx="1415076" cy="1338734"/>
          </a:xfrm>
          <a:prstGeom prst="rect">
            <a:avLst/>
          </a:prstGeom>
        </p:spPr>
      </p:pic>
      <p:pic>
        <p:nvPicPr>
          <p:cNvPr id="52"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0348" y="4578913"/>
            <a:ext cx="904639" cy="995711"/>
          </a:xfrm>
          <a:prstGeom prst="rect">
            <a:avLst/>
          </a:prstGeom>
        </p:spPr>
      </p:pic>
      <p:grpSp>
        <p:nvGrpSpPr>
          <p:cNvPr id="53" name="Group 52"/>
          <p:cNvGrpSpPr/>
          <p:nvPr/>
        </p:nvGrpSpPr>
        <p:grpSpPr>
          <a:xfrm>
            <a:off x="4809032" y="3750842"/>
            <a:ext cx="2961092" cy="2957391"/>
            <a:chOff x="4828349" y="3715099"/>
            <a:chExt cx="2968436" cy="2964726"/>
          </a:xfrm>
        </p:grpSpPr>
        <p:pic>
          <p:nvPicPr>
            <p:cNvPr id="54"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56" name="TextBox 55"/>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7" name="Picture 56" hidden="1"/>
          <p:cNvPicPr>
            <a:picLocks noChangeAspect="1"/>
          </p:cNvPicPr>
          <p:nvPr/>
        </p:nvPicPr>
        <p:blipFill>
          <a:blip r:embed="rId8"/>
          <a:stretch>
            <a:fillRect/>
          </a:stretch>
        </p:blipFill>
        <p:spPr>
          <a:xfrm>
            <a:off x="1548107" y="349416"/>
            <a:ext cx="1415076" cy="1338734"/>
          </a:xfrm>
          <a:prstGeom prst="rect">
            <a:avLst/>
          </a:prstGeom>
        </p:spPr>
      </p:pic>
      <p:grpSp>
        <p:nvGrpSpPr>
          <p:cNvPr id="58" name="Group 57"/>
          <p:cNvGrpSpPr/>
          <p:nvPr/>
        </p:nvGrpSpPr>
        <p:grpSpPr>
          <a:xfrm>
            <a:off x="5529585" y="4529723"/>
            <a:ext cx="1425062" cy="1517191"/>
            <a:chOff x="5302408" y="4527538"/>
            <a:chExt cx="1428596" cy="1520954"/>
          </a:xfrm>
        </p:grpSpPr>
        <p:pic>
          <p:nvPicPr>
            <p:cNvPr id="59" name="egg1.msPham"/>
            <p:cNvPicPr>
              <a:picLocks noChangeAspect="1"/>
            </p:cNvPicPr>
            <p:nvPr/>
          </p:nvPicPr>
          <p:blipFill>
            <a:blip r:embed="rId6"/>
            <a:stretch>
              <a:fillRect/>
            </a:stretch>
          </p:blipFill>
          <p:spPr>
            <a:xfrm rot="436769">
              <a:off x="5488870" y="4527538"/>
              <a:ext cx="1157334" cy="1520954"/>
            </a:xfrm>
            <a:prstGeom prst="rect">
              <a:avLst/>
            </a:prstGeom>
          </p:spPr>
        </p:pic>
        <p:sp>
          <p:nvSpPr>
            <p:cNvPr id="61" name="TextBox 60"/>
            <p:cNvSpPr txBox="1"/>
            <p:nvPr/>
          </p:nvSpPr>
          <p:spPr>
            <a:xfrm rot="174416">
              <a:off x="5302408" y="4642603"/>
              <a:ext cx="1428596" cy="1323439"/>
            </a:xfrm>
            <a:prstGeom prst="rect">
              <a:avLst/>
            </a:prstGeom>
            <a:noFill/>
          </p:spPr>
          <p:txBody>
            <a:bodyPr wrap="none" rtlCol="0">
              <a:spAutoFit/>
              <a:scene3d>
                <a:camera prst="perspectiveContrastingLeftFacing"/>
                <a:lightRig rig="threePt" dir="t"/>
              </a:scene3d>
            </a:bodyPr>
            <a:lstStyle/>
            <a:p>
              <a:pPr defTabSz="912114">
                <a:buClrTx/>
                <a:defRPr/>
              </a:pPr>
              <a:r>
                <a:rPr lang="en-US" sz="6583"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a:t>
              </a:r>
              <a:r>
                <a:rPr lang="en-US" sz="7980"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5</a:t>
              </a:r>
              <a:endParaRPr lang="en-US" sz="5387"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endParaRPr>
            </a:p>
          </p:txBody>
        </p:sp>
      </p:grpSp>
      <p:pic>
        <p:nvPicPr>
          <p:cNvPr id="62" name="Picture 61" hidden="1"/>
          <p:cNvPicPr>
            <a:picLocks noChangeAspect="1"/>
          </p:cNvPicPr>
          <p:nvPr/>
        </p:nvPicPr>
        <p:blipFill>
          <a:blip r:embed="rId8"/>
          <a:stretch>
            <a:fillRect/>
          </a:stretch>
        </p:blipFill>
        <p:spPr>
          <a:xfrm>
            <a:off x="1548107" y="349416"/>
            <a:ext cx="1415076" cy="1338734"/>
          </a:xfrm>
          <a:prstGeom prst="rect">
            <a:avLst/>
          </a:prstGeom>
        </p:spPr>
      </p:pic>
      <p:pic>
        <p:nvPicPr>
          <p:cNvPr id="74" name="Picture 73"/>
          <p:cNvPicPr>
            <a:picLocks noChangeAspect="1"/>
          </p:cNvPicPr>
          <p:nvPr/>
        </p:nvPicPr>
        <p:blipFill>
          <a:blip r:embed="rId8"/>
          <a:stretch>
            <a:fillRect/>
          </a:stretch>
        </p:blipFill>
        <p:spPr>
          <a:xfrm>
            <a:off x="1739480" y="273404"/>
            <a:ext cx="1415076" cy="1338734"/>
          </a:xfrm>
          <a:prstGeom prst="rect">
            <a:avLst/>
          </a:prstGeom>
        </p:spPr>
      </p:pic>
      <p:pic>
        <p:nvPicPr>
          <p:cNvPr id="75" name="Picture 74"/>
          <p:cNvPicPr>
            <a:picLocks noChangeAspect="1"/>
          </p:cNvPicPr>
          <p:nvPr/>
        </p:nvPicPr>
        <p:blipFill>
          <a:blip r:embed="rId8"/>
          <a:stretch>
            <a:fillRect/>
          </a:stretch>
        </p:blipFill>
        <p:spPr>
          <a:xfrm>
            <a:off x="1739480" y="273404"/>
            <a:ext cx="1415076" cy="1338734"/>
          </a:xfrm>
          <a:prstGeom prst="rect">
            <a:avLst/>
          </a:prstGeom>
        </p:spPr>
      </p:pic>
      <p:pic>
        <p:nvPicPr>
          <p:cNvPr id="76" name="Picture 75"/>
          <p:cNvPicPr>
            <a:picLocks noChangeAspect="1"/>
          </p:cNvPicPr>
          <p:nvPr/>
        </p:nvPicPr>
        <p:blipFill>
          <a:blip r:embed="rId8"/>
          <a:stretch>
            <a:fillRect/>
          </a:stretch>
        </p:blipFill>
        <p:spPr>
          <a:xfrm>
            <a:off x="1739480" y="295554"/>
            <a:ext cx="1415076" cy="1338734"/>
          </a:xfrm>
          <a:prstGeom prst="rect">
            <a:avLst/>
          </a:prstGeom>
        </p:spPr>
      </p:pic>
      <p:pic>
        <p:nvPicPr>
          <p:cNvPr id="78" name="Picture 77"/>
          <p:cNvPicPr>
            <a:picLocks noChangeAspect="1"/>
          </p:cNvPicPr>
          <p:nvPr/>
        </p:nvPicPr>
        <p:blipFill>
          <a:blip r:embed="rId8"/>
          <a:stretch>
            <a:fillRect/>
          </a:stretch>
        </p:blipFill>
        <p:spPr>
          <a:xfrm>
            <a:off x="1739480" y="273404"/>
            <a:ext cx="1415076" cy="1338734"/>
          </a:xfrm>
          <a:prstGeom prst="rect">
            <a:avLst/>
          </a:prstGeom>
        </p:spPr>
      </p:pic>
    </p:spTree>
    <p:extLst>
      <p:ext uri="{BB962C8B-B14F-4D97-AF65-F5344CB8AC3E}">
        <p14:creationId xmlns:p14="http://schemas.microsoft.com/office/powerpoint/2010/main" val="1912042564"/>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81481E-6 L 0.32448 0.59791 " pathEditMode="relative" rAng="0" ptsTypes="AA">
                                      <p:cBhvr>
                                        <p:cTn id="6" dur="750" fill="hold"/>
                                        <p:tgtEl>
                                          <p:spTgt spid="62"/>
                                        </p:tgtEl>
                                        <p:attrNameLst>
                                          <p:attrName>ppt_x</p:attrName>
                                          <p:attrName>ppt_y</p:attrName>
                                        </p:attrNameLst>
                                      </p:cBhvr>
                                      <p:rCtr x="16224" y="29884"/>
                                    </p:animMotion>
                                  </p:childTnLst>
                                </p:cTn>
                              </p:par>
                            </p:childTnLst>
                          </p:cTn>
                        </p:par>
                        <p:par>
                          <p:cTn id="7" fill="hold">
                            <p:stCondLst>
                              <p:cond delay="750"/>
                            </p:stCondLst>
                            <p:childTnLst>
                              <p:par>
                                <p:cTn id="8" presetID="44" presetClass="path" presetSubtype="0" accel="50000" decel="50000" fill="hold" nodeType="afterEffect">
                                  <p:stCondLst>
                                    <p:cond delay="0"/>
                                  </p:stCondLst>
                                  <p:childTnLst>
                                    <p:animMotion origin="layout" path="M 0.32448 0.59791 L 0.45963 0.30578 C 0.48711 0.24259 0.54153 0.19236 0.59244 0.14976 C 0.64362 0.1074 0.70325 0.075 0.76393 0.05393 C 0.86784 0.03425 0.89466 0.02939 0.96536 0.05046 " pathEditMode="relative" rAng="20400000" ptsTypes="AAAAA">
                                      <p:cBhvr>
                                        <p:cTn id="9" dur="750" fill="hold"/>
                                        <p:tgtEl>
                                          <p:spTgt spid="62"/>
                                        </p:tgtEl>
                                        <p:attrNameLst>
                                          <p:attrName>ppt_x</p:attrName>
                                          <p:attrName>ppt_y</p:attrName>
                                        </p:attrNameLst>
                                      </p:cBhvr>
                                      <p:rCtr x="30716" y="-33843"/>
                                    </p:animMotion>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rctx="PPT">
                                        <p:cTn id="13" dur="indefinite"/>
                                        <p:tgtEl>
                                          <p:spTgt spid="51"/>
                                        </p:tgtEl>
                                        <p:attrNameLst>
                                          <p:attrName>style.opacity</p:attrName>
                                        </p:attrNameLst>
                                      </p:cBhvr>
                                      <p:to>
                                        <p:strVal val="0.5"/>
                                      </p:to>
                                    </p:set>
                                    <p:animEffect filter="image" prLst="opacity: 0.5">
                                      <p:cBhvr rctx="IE">
                                        <p:cTn id="14" dur="indefinite"/>
                                        <p:tgtEl>
                                          <p:spTgt spid="51"/>
                                        </p:tgtEl>
                                      </p:cBhvr>
                                    </p:animEffect>
                                  </p:childTnLst>
                                </p:cTn>
                              </p:par>
                              <p:par>
                                <p:cTn id="15" presetID="42" presetClass="path" presetSubtype="0" accel="50000" decel="50000" fill="hold" nodeType="withEffect">
                                  <p:stCondLst>
                                    <p:cond delay="100"/>
                                  </p:stCondLst>
                                  <p:childTnLst>
                                    <p:animMotion origin="layout" path="M -1.875E-6 -4.07407E-6 L 0.31432 0.62431 " pathEditMode="relative" rAng="0" ptsTypes="AA">
                                      <p:cBhvr>
                                        <p:cTn id="16" dur="750" fill="hold"/>
                                        <p:tgtEl>
                                          <p:spTgt spid="75"/>
                                        </p:tgtEl>
                                        <p:attrNameLst>
                                          <p:attrName>ppt_x</p:attrName>
                                          <p:attrName>ppt_y</p:attrName>
                                        </p:attrNameLst>
                                      </p:cBhvr>
                                      <p:rCtr x="15716" y="31204"/>
                                    </p:animMotion>
                                  </p:childTnLst>
                                </p:cTn>
                              </p:par>
                            </p:childTnLst>
                          </p:cTn>
                        </p:par>
                        <p:par>
                          <p:cTn id="17" fill="hold">
                            <p:stCondLst>
                              <p:cond delay="850"/>
                            </p:stCondLst>
                            <p:childTnLst>
                              <p:par>
                                <p:cTn id="18"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19" dur="750" fill="hold"/>
                                        <p:tgtEl>
                                          <p:spTgt spid="75"/>
                                        </p:tgtEl>
                                        <p:attrNameLst>
                                          <p:attrName>ppt_x</p:attrName>
                                          <p:attrName>ppt_y</p:attrName>
                                        </p:attrNameLst>
                                      </p:cBhvr>
                                      <p:rCtr x="28854" y="-21042"/>
                                    </p:animMotion>
                                  </p:childTnLst>
                                </p:cTn>
                              </p:par>
                              <p:par>
                                <p:cTn id="20" presetID="1" presetClass="entr" presetSubtype="0" fill="hold" nodeType="withEffect">
                                  <p:stCondLst>
                                    <p:cond delay="100"/>
                                  </p:stCondLst>
                                  <p:childTnLst>
                                    <p:set>
                                      <p:cBhvr>
                                        <p:cTn id="21" dur="1" fill="hold">
                                          <p:stCondLst>
                                            <p:cond delay="0"/>
                                          </p:stCondLst>
                                        </p:cTn>
                                        <p:tgtEl>
                                          <p:spTgt spid="36"/>
                                        </p:tgtEl>
                                        <p:attrNameLst>
                                          <p:attrName>style.visibility</p:attrName>
                                        </p:attrNameLst>
                                      </p:cBhvr>
                                      <p:to>
                                        <p:strVal val="visible"/>
                                      </p:to>
                                    </p:set>
                                  </p:childTnLst>
                                </p:cTn>
                              </p:par>
                              <p:par>
                                <p:cTn id="22" presetID="53" presetClass="entr" presetSubtype="16" fill="hold" nodeType="withEffect">
                                  <p:stCondLst>
                                    <p:cond delay="25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1"/>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withEffect">
                                  <p:stCondLst>
                                    <p:cond delay="0"/>
                                  </p:stCondLst>
                                  <p:childTnLst>
                                    <p:animMotion origin="layout" path="M 3.33333E-6 4.81481E-6 L 0.32448 0.59791 " pathEditMode="relative" rAng="0" ptsTypes="AA">
                                      <p:cBhvr>
                                        <p:cTn id="31" dur="750" fill="hold"/>
                                        <p:tgtEl>
                                          <p:spTgt spid="42"/>
                                        </p:tgtEl>
                                        <p:attrNameLst>
                                          <p:attrName>ppt_x</p:attrName>
                                          <p:attrName>ppt_y</p:attrName>
                                        </p:attrNameLst>
                                      </p:cBhvr>
                                      <p:rCtr x="16224" y="29884"/>
                                    </p:animMotion>
                                  </p:childTnLst>
                                </p:cTn>
                              </p:par>
                            </p:childTnLst>
                          </p:cTn>
                        </p:par>
                        <p:par>
                          <p:cTn id="32" fill="hold">
                            <p:stCondLst>
                              <p:cond delay="750"/>
                            </p:stCondLst>
                            <p:childTnLst>
                              <p:par>
                                <p:cTn id="33"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34" dur="750" fill="hold"/>
                                        <p:tgtEl>
                                          <p:spTgt spid="42"/>
                                        </p:tgtEl>
                                        <p:attrNameLst>
                                          <p:attrName>ppt_x</p:attrName>
                                          <p:attrName>ppt_y</p:attrName>
                                        </p:attrNameLst>
                                      </p:cBhvr>
                                      <p:rCtr x="30716" y="-3384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875E-6 -4.07407E-6 L 0.31432 0.62431 " pathEditMode="relative" rAng="0" ptsTypes="AA">
                                      <p:cBhvr>
                                        <p:cTn id="38" dur="750" fill="hold"/>
                                        <p:tgtEl>
                                          <p:spTgt spid="74"/>
                                        </p:tgtEl>
                                        <p:attrNameLst>
                                          <p:attrName>ppt_x</p:attrName>
                                          <p:attrName>ppt_y</p:attrName>
                                        </p:attrNameLst>
                                      </p:cBhvr>
                                      <p:rCtr x="15716" y="31204"/>
                                    </p:animMotion>
                                  </p:childTnLst>
                                </p:cTn>
                              </p:par>
                            </p:childTnLst>
                          </p:cTn>
                        </p:par>
                        <p:par>
                          <p:cTn id="39" fill="hold">
                            <p:stCondLst>
                              <p:cond delay="750"/>
                            </p:stCondLst>
                            <p:childTnLst>
                              <p:par>
                                <p:cTn id="40" presetID="1" presetClass="entr" presetSubtype="0"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applause.wav"/>
                                        </p:tgtEl>
                                      </p:cMediaNode>
                                    </p:audio>
                                  </p:subTnLst>
                                </p:cTn>
                              </p:par>
                              <p:par>
                                <p:cTn id="42" presetID="44" presetClass="path" presetSubtype="0" accel="50000" decel="50000" fill="hold" nodeType="with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43" dur="750" fill="hold"/>
                                        <p:tgtEl>
                                          <p:spTgt spid="74"/>
                                        </p:tgtEl>
                                        <p:attrNameLst>
                                          <p:attrName>ppt_x</p:attrName>
                                          <p:attrName>ppt_y</p:attrName>
                                        </p:attrNameLst>
                                      </p:cBhvr>
                                      <p:rCtr x="28854" y="-21019"/>
                                    </p:animMotion>
                                  </p:childTnLst>
                                </p:cTn>
                              </p:par>
                            </p:childTnLst>
                          </p:cTn>
                        </p:par>
                        <p:par>
                          <p:cTn id="44" fill="hold">
                            <p:stCondLst>
                              <p:cond delay="1500"/>
                            </p:stCondLst>
                            <p:childTnLst>
                              <p:par>
                                <p:cTn id="45" presetID="26" presetClass="emph" presetSubtype="0" fill="hold" grpId="0" nodeType="afterEffect">
                                  <p:stCondLst>
                                    <p:cond delay="0"/>
                                  </p:stCondLst>
                                  <p:childTnLst>
                                    <p:animEffect transition="out" filter="fade">
                                      <p:cBhvr>
                                        <p:cTn id="46" dur="500" tmFilter="0, 0; .2, .5; .8, .5; 1, 0"/>
                                        <p:tgtEl>
                                          <p:spTgt spid="30"/>
                                        </p:tgtEl>
                                      </p:cBhvr>
                                    </p:animEffect>
                                    <p:animScale>
                                      <p:cBhvr>
                                        <p:cTn id="47" dur="250" autoRev="1" fill="hold"/>
                                        <p:tgtEl>
                                          <p:spTgt spid="30"/>
                                        </p:tgtEl>
                                      </p:cBhvr>
                                      <p:by x="105000" y="105000"/>
                                    </p:animScale>
                                  </p:childTnLst>
                                </p:cTn>
                              </p:par>
                              <p:par>
                                <p:cTn id="48" presetID="9" presetClass="emph" presetSubtype="0" grpId="0" nodeType="withEffect">
                                  <p:stCondLst>
                                    <p:cond delay="0"/>
                                  </p:stCondLst>
                                  <p:childTnLst>
                                    <p:set>
                                      <p:cBhvr rctx="PPT">
                                        <p:cTn id="49" dur="indefinite"/>
                                        <p:tgtEl>
                                          <p:spTgt spid="51"/>
                                        </p:tgtEl>
                                        <p:attrNameLst>
                                          <p:attrName>style.opacity</p:attrName>
                                        </p:attrNameLst>
                                      </p:cBhvr>
                                      <p:to>
                                        <p:strVal val="0.5"/>
                                      </p:to>
                                    </p:set>
                                    <p:animEffect filter="image" prLst="opacity: 0.5">
                                      <p:cBhvr rctx="IE">
                                        <p:cTn id="50" dur="indefinite"/>
                                        <p:tgtEl>
                                          <p:spTgt spid="51"/>
                                        </p:tgtEl>
                                      </p:cBhvr>
                                    </p:animEffect>
                                  </p:childTnLst>
                                </p:cTn>
                              </p:par>
                              <p:par>
                                <p:cTn id="51" presetID="9" presetClass="emph" presetSubtype="0" grpId="0" nodeType="withEffect">
                                  <p:stCondLst>
                                    <p:cond delay="0"/>
                                  </p:stCondLst>
                                  <p:childTnLst>
                                    <p:set>
                                      <p:cBhvr rctx="PPT">
                                        <p:cTn id="52" dur="indefinite"/>
                                        <p:tgtEl>
                                          <p:spTgt spid="60"/>
                                        </p:tgtEl>
                                        <p:attrNameLst>
                                          <p:attrName>style.opacity</p:attrName>
                                        </p:attrNameLst>
                                      </p:cBhvr>
                                      <p:to>
                                        <p:strVal val="0.5"/>
                                      </p:to>
                                    </p:set>
                                    <p:animEffect filter="image" prLst="opacity: 0.5">
                                      <p:cBhvr rctx="IE">
                                        <p:cTn id="53" dur="indefinite"/>
                                        <p:tgtEl>
                                          <p:spTgt spid="60"/>
                                        </p:tgtEl>
                                      </p:cBhvr>
                                    </p:animEffect>
                                  </p:childTnLst>
                                </p:cTn>
                              </p:par>
                              <p:par>
                                <p:cTn id="54" presetID="9" presetClass="emph" presetSubtype="0" grpId="0" nodeType="withEffect">
                                  <p:stCondLst>
                                    <p:cond delay="0"/>
                                  </p:stCondLst>
                                  <p:childTnLst>
                                    <p:set>
                                      <p:cBhvr rctx="PPT">
                                        <p:cTn id="55" dur="indefinite"/>
                                        <p:tgtEl>
                                          <p:spTgt spid="31"/>
                                        </p:tgtEl>
                                        <p:attrNameLst>
                                          <p:attrName>style.opacity</p:attrName>
                                        </p:attrNameLst>
                                      </p:cBhvr>
                                      <p:to>
                                        <p:strVal val="0.5"/>
                                      </p:to>
                                    </p:set>
                                    <p:animEffect filter="image" prLst="opacity: 0.5">
                                      <p:cBhvr rctx="IE">
                                        <p:cTn id="56" dur="indefinite"/>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60"/>
                    </p:tgtEl>
                  </p:cond>
                </p:stCondLst>
                <p:endSync evt="end" delay="0">
                  <p:rtn val="all"/>
                </p:endSync>
                <p:childTnLst>
                  <p:par>
                    <p:cTn id="61" fill="hold">
                      <p:stCondLst>
                        <p:cond delay="0"/>
                      </p:stCondLst>
                      <p:childTnLst>
                        <p:par>
                          <p:cTn id="62" fill="hold">
                            <p:stCondLst>
                              <p:cond delay="0"/>
                            </p:stCondLst>
                            <p:childTnLst>
                              <p:par>
                                <p:cTn id="63" presetID="9" presetClass="emph" presetSubtype="0" grpId="1" nodeType="clickEffect">
                                  <p:stCondLst>
                                    <p:cond delay="0"/>
                                  </p:stCondLst>
                                  <p:childTnLst>
                                    <p:set>
                                      <p:cBhvr rctx="PPT">
                                        <p:cTn id="64" dur="indefinite"/>
                                        <p:tgtEl>
                                          <p:spTgt spid="60"/>
                                        </p:tgtEl>
                                        <p:attrNameLst>
                                          <p:attrName>style.opacity</p:attrName>
                                        </p:attrNameLst>
                                      </p:cBhvr>
                                      <p:to>
                                        <p:strVal val="0.5"/>
                                      </p:to>
                                    </p:set>
                                    <p:animEffect filter="image" prLst="opacity: 0.5">
                                      <p:cBhvr rctx="IE">
                                        <p:cTn id="65" dur="indefinite"/>
                                        <p:tgtEl>
                                          <p:spTgt spid="60"/>
                                        </p:tgtEl>
                                      </p:cBhvr>
                                    </p:animEffect>
                                  </p:childTnLst>
                                </p:cTn>
                              </p:par>
                              <p:par>
                                <p:cTn id="66" presetID="42" presetClass="path" presetSubtype="0" accel="50000" decel="50000" fill="hold" nodeType="withEffect">
                                  <p:stCondLst>
                                    <p:cond delay="0"/>
                                  </p:stCondLst>
                                  <p:childTnLst>
                                    <p:animMotion origin="layout" path="M 3.33333E-6 4.81481E-6 L 0.32448 0.59791 " pathEditMode="relative" rAng="0" ptsTypes="AA">
                                      <p:cBhvr>
                                        <p:cTn id="67" dur="750" fill="hold"/>
                                        <p:tgtEl>
                                          <p:spTgt spid="50"/>
                                        </p:tgtEl>
                                        <p:attrNameLst>
                                          <p:attrName>ppt_x</p:attrName>
                                          <p:attrName>ppt_y</p:attrName>
                                        </p:attrNameLst>
                                      </p:cBhvr>
                                      <p:rCtr x="16224" y="29884"/>
                                    </p:animMotion>
                                  </p:childTnLst>
                                </p:cTn>
                              </p:par>
                            </p:childTnLst>
                          </p:cTn>
                        </p:par>
                        <p:par>
                          <p:cTn id="68" fill="hold">
                            <p:stCondLst>
                              <p:cond delay="750"/>
                            </p:stCondLst>
                            <p:childTnLst>
                              <p:par>
                                <p:cTn id="69"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70" dur="750" fill="hold"/>
                                        <p:tgtEl>
                                          <p:spTgt spid="50"/>
                                        </p:tgtEl>
                                        <p:attrNameLst>
                                          <p:attrName>ppt_x</p:attrName>
                                          <p:attrName>ppt_y</p:attrName>
                                        </p:attrNameLst>
                                      </p:cBhvr>
                                      <p:rCtr x="30716" y="-33843"/>
                                    </p:animMotion>
                                  </p:childTnLst>
                                </p:cTn>
                              </p:par>
                              <p:par>
                                <p:cTn id="71" presetID="42" presetClass="path" presetSubtype="0" accel="50000" decel="50000" fill="hold" nodeType="withEffect">
                                  <p:stCondLst>
                                    <p:cond delay="0"/>
                                  </p:stCondLst>
                                  <p:childTnLst>
                                    <p:animMotion origin="layout" path="M -1.875E-6 -4.81481E-6 L 0.31432 0.62431 " pathEditMode="relative" rAng="0" ptsTypes="AA">
                                      <p:cBhvr>
                                        <p:cTn id="72" dur="750" fill="hold"/>
                                        <p:tgtEl>
                                          <p:spTgt spid="76"/>
                                        </p:tgtEl>
                                        <p:attrNameLst>
                                          <p:attrName>ppt_x</p:attrName>
                                          <p:attrName>ppt_y</p:attrName>
                                        </p:attrNameLst>
                                      </p:cBhvr>
                                      <p:rCtr x="15716" y="31204"/>
                                    </p:animMotion>
                                  </p:childTnLst>
                                </p:cTn>
                              </p:par>
                            </p:childTnLst>
                          </p:cTn>
                        </p:par>
                        <p:par>
                          <p:cTn id="73" fill="hold">
                            <p:stCondLst>
                              <p:cond delay="1500"/>
                            </p:stCondLst>
                            <p:childTnLst>
                              <p:par>
                                <p:cTn id="74" presetID="44" presetClass="path" presetSubtype="0" accel="50000" decel="50000" fill="hold" nodeType="afterEffect">
                                  <p:stCondLst>
                                    <p:cond delay="0"/>
                                  </p:stCondLst>
                                  <p:childTnLst>
                                    <p:animMotion origin="layout" path="M 0.31432 0.62431 L 0.46576 0.32894 C 0.49649 0.26366 0.53177 0.24723 0.59427 0.22848 C 0.65664 0.2095 0.77787 0.19144 0.83946 0.21528 C 0.95716 0.19931 0.83255 0.21621 0.87318 0.20649 " pathEditMode="relative" rAng="0" ptsTypes="AAAAA">
                                      <p:cBhvr>
                                        <p:cTn id="75" dur="750" fill="hold"/>
                                        <p:tgtEl>
                                          <p:spTgt spid="76"/>
                                        </p:tgtEl>
                                        <p:attrNameLst>
                                          <p:attrName>ppt_x</p:attrName>
                                          <p:attrName>ppt_y</p:attrName>
                                        </p:attrNameLst>
                                      </p:cBhvr>
                                      <p:rCtr x="28854" y="-21042"/>
                                    </p:animMotion>
                                  </p:childTnLst>
                                </p:cTn>
                              </p:par>
                              <p:par>
                                <p:cTn id="76" presetID="1" presetClass="entr" presetSubtype="0" fill="hold" nodeType="withEffect">
                                  <p:stCondLst>
                                    <p:cond delay="100"/>
                                  </p:stCondLst>
                                  <p:childTnLst>
                                    <p:set>
                                      <p:cBhvr>
                                        <p:cTn id="77" dur="1" fill="hold">
                                          <p:stCondLst>
                                            <p:cond delay="0"/>
                                          </p:stCondLst>
                                        </p:cTn>
                                        <p:tgtEl>
                                          <p:spTgt spid="45"/>
                                        </p:tgtEl>
                                        <p:attrNameLst>
                                          <p:attrName>style.visibility</p:attrName>
                                        </p:attrNameLst>
                                      </p:cBhvr>
                                      <p:to>
                                        <p:strVal val="visible"/>
                                      </p:to>
                                    </p:set>
                                  </p:childTnLst>
                                </p:cTn>
                              </p:par>
                              <p:par>
                                <p:cTn id="78" presetID="53" presetClass="entr" presetSubtype="16" fill="hold" nodeType="withEffect">
                                  <p:stCondLst>
                                    <p:cond delay="250"/>
                                  </p:stCondLst>
                                  <p:childTnLst>
                                    <p:set>
                                      <p:cBhvr>
                                        <p:cTn id="79" dur="1" fill="hold">
                                          <p:stCondLst>
                                            <p:cond delay="0"/>
                                          </p:stCondLst>
                                        </p:cTn>
                                        <p:tgtEl>
                                          <p:spTgt spid="46"/>
                                        </p:tgtEl>
                                        <p:attrNameLst>
                                          <p:attrName>style.visibility</p:attrName>
                                        </p:attrNameLst>
                                      </p:cBhvr>
                                      <p:to>
                                        <p:strVal val="visible"/>
                                      </p:to>
                                    </p:set>
                                    <p:anim calcmode="lin" valueType="num">
                                      <p:cBhvr>
                                        <p:cTn id="80" dur="500" fill="hold"/>
                                        <p:tgtEl>
                                          <p:spTgt spid="46"/>
                                        </p:tgtEl>
                                        <p:attrNameLst>
                                          <p:attrName>ppt_w</p:attrName>
                                        </p:attrNameLst>
                                      </p:cBhvr>
                                      <p:tavLst>
                                        <p:tav tm="0">
                                          <p:val>
                                            <p:fltVal val="0"/>
                                          </p:val>
                                        </p:tav>
                                        <p:tav tm="100000">
                                          <p:val>
                                            <p:strVal val="#ppt_w"/>
                                          </p:val>
                                        </p:tav>
                                      </p:tavLst>
                                    </p:anim>
                                    <p:anim calcmode="lin" valueType="num">
                                      <p:cBhvr>
                                        <p:cTn id="81" dur="500" fill="hold"/>
                                        <p:tgtEl>
                                          <p:spTgt spid="46"/>
                                        </p:tgtEl>
                                        <p:attrNameLst>
                                          <p:attrName>ppt_h</p:attrName>
                                        </p:attrNameLst>
                                      </p:cBhvr>
                                      <p:tavLst>
                                        <p:tav tm="0">
                                          <p:val>
                                            <p:fltVal val="0"/>
                                          </p:val>
                                        </p:tav>
                                        <p:tav tm="100000">
                                          <p:val>
                                            <p:strVal val="#ppt_h"/>
                                          </p:val>
                                        </p:tav>
                                      </p:tavLst>
                                    </p:anim>
                                    <p:animEffect transition="in" filter="fade">
                                      <p:cBhvr>
                                        <p:cTn id="82" dur="500"/>
                                        <p:tgtEl>
                                          <p:spTgt spid="46"/>
                                        </p:tgtEl>
                                      </p:cBhvr>
                                    </p:animEffect>
                                  </p:childTnLst>
                                  <p:subTnLst>
                                    <p:audio>
                                      <p:cMediaNode>
                                        <p:cTn display="0" masterRel="sameClick">
                                          <p:stCondLst>
                                            <p:cond evt="begin" delay="0">
                                              <p:tn val="7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0"/>
                  </p:tgtEl>
                </p:cond>
              </p:nextCondLst>
            </p:seq>
            <p:seq concurrent="1" nextAc="seek">
              <p:cTn id="83" restart="whenNotActive" fill="hold" evtFilter="cancelBubble" nodeType="interactiveSeq">
                <p:stCondLst>
                  <p:cond evt="onClick" delay="0">
                    <p:tgtEl>
                      <p:spTgt spid="31"/>
                    </p:tgtEl>
                  </p:cond>
                </p:stCondLst>
                <p:endSync evt="end" delay="0">
                  <p:rtn val="all"/>
                </p:endSync>
                <p:childTnLst>
                  <p:par>
                    <p:cTn id="84" fill="hold">
                      <p:stCondLst>
                        <p:cond delay="0"/>
                      </p:stCondLst>
                      <p:childTnLst>
                        <p:par>
                          <p:cTn id="85" fill="hold">
                            <p:stCondLst>
                              <p:cond delay="0"/>
                            </p:stCondLst>
                            <p:childTnLst>
                              <p:par>
                                <p:cTn id="86" presetID="9" presetClass="emph" presetSubtype="0" grpId="1" nodeType="clickEffect">
                                  <p:stCondLst>
                                    <p:cond delay="0"/>
                                  </p:stCondLst>
                                  <p:childTnLst>
                                    <p:set>
                                      <p:cBhvr rctx="PPT">
                                        <p:cTn id="87" dur="indefinite"/>
                                        <p:tgtEl>
                                          <p:spTgt spid="31"/>
                                        </p:tgtEl>
                                        <p:attrNameLst>
                                          <p:attrName>style.opacity</p:attrName>
                                        </p:attrNameLst>
                                      </p:cBhvr>
                                      <p:to>
                                        <p:strVal val="0.5"/>
                                      </p:to>
                                    </p:set>
                                    <p:animEffect filter="image" prLst="opacity: 0.5">
                                      <p:cBhvr rctx="IE">
                                        <p:cTn id="88" dur="indefinite"/>
                                        <p:tgtEl>
                                          <p:spTgt spid="31"/>
                                        </p:tgtEl>
                                      </p:cBhvr>
                                    </p:animEffect>
                                  </p:childTnLst>
                                </p:cTn>
                              </p:par>
                              <p:par>
                                <p:cTn id="89" presetID="42" presetClass="path" presetSubtype="0" accel="50000" decel="50000" fill="hold" nodeType="withEffect">
                                  <p:stCondLst>
                                    <p:cond delay="0"/>
                                  </p:stCondLst>
                                  <p:childTnLst>
                                    <p:animMotion origin="layout" path="M 3.33333E-6 4.81481E-6 L 0.32448 0.59791 " pathEditMode="relative" rAng="0" ptsTypes="AA">
                                      <p:cBhvr>
                                        <p:cTn id="90" dur="750" fill="hold"/>
                                        <p:tgtEl>
                                          <p:spTgt spid="57"/>
                                        </p:tgtEl>
                                        <p:attrNameLst>
                                          <p:attrName>ppt_x</p:attrName>
                                          <p:attrName>ppt_y</p:attrName>
                                        </p:attrNameLst>
                                      </p:cBhvr>
                                      <p:rCtr x="16224" y="29884"/>
                                    </p:animMotion>
                                  </p:childTnLst>
                                </p:cTn>
                              </p:par>
                            </p:childTnLst>
                          </p:cTn>
                        </p:par>
                        <p:par>
                          <p:cTn id="91" fill="hold">
                            <p:stCondLst>
                              <p:cond delay="750"/>
                            </p:stCondLst>
                            <p:childTnLst>
                              <p:par>
                                <p:cTn id="92" presetID="44" presetClass="path" presetSubtype="0" accel="50000" decel="50000" fill="hold" nodeType="afterEffect">
                                  <p:stCondLst>
                                    <p:cond delay="0"/>
                                  </p:stCondLst>
                                  <p:childTnLst>
                                    <p:animMotion origin="layout" path="M 0.32448 0.59791 L 0.45963 0.30578 C 0.48711 0.24259 0.54179 0.19166 0.59284 0.1493 C 0.64362 0.1074 0.70351 0.07476 0.76471 0.053 C 0.86784 0.03425 0.89466 0.02939 0.96536 0.05046 " pathEditMode="relative" rAng="20400000" ptsTypes="AAAAA">
                                      <p:cBhvr>
                                        <p:cTn id="93" dur="750" fill="hold"/>
                                        <p:tgtEl>
                                          <p:spTgt spid="57"/>
                                        </p:tgtEl>
                                        <p:attrNameLst>
                                          <p:attrName>ppt_x</p:attrName>
                                          <p:attrName>ppt_y</p:attrName>
                                        </p:attrNameLst>
                                      </p:cBhvr>
                                      <p:rCtr x="30716" y="-33843"/>
                                    </p:animMotion>
                                  </p:childTnLst>
                                </p:cTn>
                              </p:par>
                              <p:par>
                                <p:cTn id="94" presetID="42" presetClass="path" presetSubtype="0" accel="50000" decel="50000" fill="hold" nodeType="withEffect">
                                  <p:stCondLst>
                                    <p:cond delay="0"/>
                                  </p:stCondLst>
                                  <p:childTnLst>
                                    <p:animMotion origin="layout" path="M -1.875E-6 -4.07407E-6 L 0.31432 0.62431 " pathEditMode="relative" rAng="0" ptsTypes="AA">
                                      <p:cBhvr>
                                        <p:cTn id="95" dur="750" fill="hold"/>
                                        <p:tgtEl>
                                          <p:spTgt spid="78"/>
                                        </p:tgtEl>
                                        <p:attrNameLst>
                                          <p:attrName>ppt_x</p:attrName>
                                          <p:attrName>ppt_y</p:attrName>
                                        </p:attrNameLst>
                                      </p:cBhvr>
                                      <p:rCtr x="15716" y="31204"/>
                                    </p:animMotion>
                                  </p:childTnLst>
                                </p:cTn>
                              </p:par>
                            </p:childTnLst>
                          </p:cTn>
                        </p:par>
                        <p:par>
                          <p:cTn id="96" fill="hold">
                            <p:stCondLst>
                              <p:cond delay="1500"/>
                            </p:stCondLst>
                            <p:childTnLst>
                              <p:par>
                                <p:cTn id="97"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98" dur="750" fill="hold"/>
                                        <p:tgtEl>
                                          <p:spTgt spid="78"/>
                                        </p:tgtEl>
                                        <p:attrNameLst>
                                          <p:attrName>ppt_x</p:attrName>
                                          <p:attrName>ppt_y</p:attrName>
                                        </p:attrNameLst>
                                      </p:cBhvr>
                                      <p:rCtr x="28854" y="-21042"/>
                                    </p:animMotion>
                                  </p:childTnLst>
                                </p:cTn>
                              </p:par>
                              <p:par>
                                <p:cTn id="99" presetID="1" presetClass="entr" presetSubtype="0" fill="hold" nodeType="withEffect">
                                  <p:stCondLst>
                                    <p:cond delay="100"/>
                                  </p:stCondLst>
                                  <p:childTnLst>
                                    <p:set>
                                      <p:cBhvr>
                                        <p:cTn id="100" dur="1" fill="hold">
                                          <p:stCondLst>
                                            <p:cond delay="0"/>
                                          </p:stCondLst>
                                        </p:cTn>
                                        <p:tgtEl>
                                          <p:spTgt spid="52"/>
                                        </p:tgtEl>
                                        <p:attrNameLst>
                                          <p:attrName>style.visibility</p:attrName>
                                        </p:attrNameLst>
                                      </p:cBhvr>
                                      <p:to>
                                        <p:strVal val="visible"/>
                                      </p:to>
                                    </p:set>
                                  </p:childTnLst>
                                </p:cTn>
                              </p:par>
                              <p:par>
                                <p:cTn id="101" presetID="53" presetClass="entr" presetSubtype="16" fill="hold" nodeType="withEffect">
                                  <p:stCondLst>
                                    <p:cond delay="25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subTnLst>
                                    <p:audio>
                                      <p:cMediaNode>
                                        <p:cTn display="0" masterRel="sameClick">
                                          <p:stCondLst>
                                            <p:cond evt="begin" delay="0">
                                              <p:tn val="10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1"/>
                  </p:tgtEl>
                </p:cond>
              </p:nextCondLst>
            </p:seq>
          </p:childTnLst>
        </p:cTn>
      </p:par>
    </p:tnLst>
    <p:bldLst>
      <p:bldP spid="30" grpId="0" animBg="1"/>
      <p:bldP spid="60" grpId="0" animBg="1"/>
      <p:bldP spid="60" grpId="1" animBg="1"/>
      <p:bldP spid="31" grpId="0" animBg="1"/>
      <p:bldP spid="31" grpId="1" animBg="1"/>
      <p:bldP spid="51" grpId="0" animBg="1"/>
      <p:bldP spid="5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MsPh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4" name="MsPham0936082789"/>
          <p:cNvSpPr/>
          <p:nvPr/>
        </p:nvSpPr>
        <p:spPr>
          <a:xfrm>
            <a:off x="2354108" y="442841"/>
            <a:ext cx="7540986" cy="3308001"/>
          </a:xfrm>
          <a:prstGeom prst="horizontalScroll">
            <a:avLst>
              <a:gd name="adj" fmla="val 6583"/>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srgbClr val="002060"/>
                </a:solidFill>
                <a:latin typeface="Arial" panose="020B0604020202020204" pitchFamily="34" charset="0"/>
                <a:cs typeface="Arial" panose="020B0604020202020204" pitchFamily="34" charset="0"/>
              </a:rPr>
              <a:t> 	Quả gì áo vàng, xanh</a:t>
            </a:r>
          </a:p>
          <a:p>
            <a:pPr algn="just" defTabSz="912114">
              <a:buClrTx/>
              <a:defRPr/>
            </a:pPr>
            <a:r>
              <a:rPr lang="en-US" sz="3192" b="1" kern="1200">
                <a:solidFill>
                  <a:srgbClr val="002060"/>
                </a:solidFill>
                <a:latin typeface="Arial" panose="020B0604020202020204" pitchFamily="34" charset="0"/>
                <a:cs typeface="Arial" panose="020B0604020202020204" pitchFamily="34" charset="0"/>
              </a:rPr>
              <a:t>	Ăn vào rất ngọt lành</a:t>
            </a:r>
          </a:p>
          <a:p>
            <a:pPr algn="just" defTabSz="912114">
              <a:buClrTx/>
              <a:defRPr/>
            </a:pPr>
            <a:r>
              <a:rPr lang="en-US" sz="3192" b="1" kern="1200">
                <a:solidFill>
                  <a:srgbClr val="002060"/>
                </a:solidFill>
                <a:latin typeface="Arial" panose="020B0604020202020204" pitchFamily="34" charset="0"/>
                <a:cs typeface="Arial" panose="020B0604020202020204" pitchFamily="34" charset="0"/>
              </a:rPr>
              <a:t>	Pha nước uống thơm mát</a:t>
            </a:r>
          </a:p>
          <a:p>
            <a:pPr algn="just" defTabSz="912114">
              <a:buClrTx/>
              <a:defRPr/>
            </a:pPr>
            <a:r>
              <a:rPr lang="en-US" sz="3192" b="1" kern="1200">
                <a:solidFill>
                  <a:srgbClr val="002060"/>
                </a:solidFill>
                <a:latin typeface="Arial" panose="020B0604020202020204" pitchFamily="34" charset="0"/>
                <a:cs typeface="Arial" panose="020B0604020202020204" pitchFamily="34" charset="0"/>
              </a:rPr>
              <a:t>	Còn ngon hơn cả chanh</a:t>
            </a:r>
          </a:p>
          <a:p>
            <a:pPr algn="r" defTabSz="912114">
              <a:buClrTx/>
              <a:defRPr/>
            </a:pPr>
            <a:r>
              <a:rPr lang="en-US" sz="3192" b="1" kern="1200">
                <a:solidFill>
                  <a:srgbClr val="002060"/>
                </a:solidFill>
                <a:latin typeface="Arial" panose="020B0604020202020204" pitchFamily="34" charset="0"/>
                <a:cs typeface="Arial" panose="020B0604020202020204" pitchFamily="34" charset="0"/>
              </a:rPr>
              <a:t>(Là quả gì?)</a:t>
            </a:r>
            <a:endParaRPr lang="en-US" sz="3192" b="1" kern="1200" dirty="0">
              <a:solidFill>
                <a:srgbClr val="002060"/>
              </a:solidFill>
              <a:latin typeface="Arial" panose="020B0604020202020204" pitchFamily="34" charset="0"/>
              <a:cs typeface="Arial" panose="020B0604020202020204" pitchFamily="34" charset="0"/>
            </a:endParaRPr>
          </a:p>
        </p:txBody>
      </p:sp>
      <p:sp>
        <p:nvSpPr>
          <p:cNvPr id="30" name="Y.MsPham"/>
          <p:cNvSpPr/>
          <p:nvPr/>
        </p:nvSpPr>
        <p:spPr>
          <a:xfrm>
            <a:off x="1539176" y="5286512"/>
            <a:ext cx="4376854" cy="1094565"/>
          </a:xfrm>
          <a:prstGeom prst="roundRect">
            <a:avLst/>
          </a:prstGeom>
          <a:ln w="38100"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     B. quả nho</a:t>
            </a:r>
          </a:p>
        </p:txBody>
      </p:sp>
      <p:sp>
        <p:nvSpPr>
          <p:cNvPr id="60" name="R.msPham"/>
          <p:cNvSpPr/>
          <p:nvPr/>
        </p:nvSpPr>
        <p:spPr>
          <a:xfrm>
            <a:off x="1556231" y="4106847"/>
            <a:ext cx="4376854" cy="1094565"/>
          </a:xfrm>
          <a:prstGeom prst="roundRect">
            <a:avLst/>
          </a:prstGeom>
          <a:ln w="38100" cmpd="thickThi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     A. quả ổi</a:t>
            </a:r>
            <a:endParaRPr lang="en-US" sz="3192" b="1" kern="1200" dirty="0">
              <a:solidFill>
                <a:prstClr val="black"/>
              </a:solidFill>
              <a:latin typeface="Arial" panose="020B0604020202020204" pitchFamily="34" charset="0"/>
              <a:cs typeface="Arial" panose="020B0604020202020204" pitchFamily="34" charset="0"/>
            </a:endParaRPr>
          </a:p>
        </p:txBody>
      </p:sp>
      <p:sp>
        <p:nvSpPr>
          <p:cNvPr id="31" name="B.MsPham"/>
          <p:cNvSpPr/>
          <p:nvPr/>
        </p:nvSpPr>
        <p:spPr>
          <a:xfrm>
            <a:off x="6423004" y="4089005"/>
            <a:ext cx="4376854" cy="1094565"/>
          </a:xfrm>
          <a:prstGeom prst="roundRect">
            <a:avLst/>
          </a:prstGeom>
          <a:ln w="38100" cmpd="thickThi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       C. quả chanh</a:t>
            </a:r>
          </a:p>
        </p:txBody>
      </p:sp>
      <p:pic>
        <p:nvPicPr>
          <p:cNvPr id="34" name="Egg2.MsPham"/>
          <p:cNvPicPr>
            <a:picLocks noChangeAspect="1"/>
          </p:cNvPicPr>
          <p:nvPr/>
        </p:nvPicPr>
        <p:blipFill>
          <a:blip r:embed="rId6"/>
          <a:stretch>
            <a:fillRect/>
          </a:stretch>
        </p:blipFill>
        <p:spPr>
          <a:xfrm rot="918654">
            <a:off x="9329404" y="2785589"/>
            <a:ext cx="630206" cy="828210"/>
          </a:xfrm>
          <a:prstGeom prst="rect">
            <a:avLst/>
          </a:prstGeom>
        </p:spPr>
      </p:pic>
      <p:sp>
        <p:nvSpPr>
          <p:cNvPr id="51" name="G.MsPham"/>
          <p:cNvSpPr/>
          <p:nvPr/>
        </p:nvSpPr>
        <p:spPr>
          <a:xfrm>
            <a:off x="6416851" y="5284157"/>
            <a:ext cx="4376854" cy="1094565"/>
          </a:xfrm>
          <a:prstGeom prst="roundRect">
            <a:avLst/>
          </a:prstGeom>
          <a:ln w="38100" cmpd="thickThi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     D. quả cam</a:t>
            </a:r>
          </a:p>
        </p:txBody>
      </p:sp>
      <p:pic>
        <p:nvPicPr>
          <p:cNvPr id="65" name="Next.MsPham">
            <a:hlinkClick r:id="" action="ppaction://hlinkshowjump?jump=nextslide"/>
            <a:extLst>
              <a:ext uri="{FF2B5EF4-FFF2-40B4-BE49-F238E27FC236}">
                <a16:creationId xmlns:a16="http://schemas.microsoft.com/office/drawing/2014/main" xmlns="" id="{48D5A68D-9E5C-DA41-9B7F-9E3D4CEED6E6}"/>
              </a:ext>
            </a:extLst>
          </p:cNvPr>
          <p:cNvPicPr>
            <a:picLocks noChangeAspect="1"/>
          </p:cNvPicPr>
          <p:nvPr/>
        </p:nvPicPr>
        <p:blipFill>
          <a:blip r:embed="rId7"/>
          <a:stretch>
            <a:fillRect/>
          </a:stretch>
        </p:blipFill>
        <p:spPr>
          <a:xfrm flipH="1">
            <a:off x="10925683" y="4720084"/>
            <a:ext cx="1019619" cy="1019619"/>
          </a:xfrm>
          <a:prstGeom prst="rect">
            <a:avLst/>
          </a:prstGeom>
        </p:spPr>
      </p:pic>
      <p:pic>
        <p:nvPicPr>
          <p:cNvPr id="2" name="Picture 1"/>
          <p:cNvPicPr>
            <a:picLocks noChangeAspect="1"/>
          </p:cNvPicPr>
          <p:nvPr/>
        </p:nvPicPr>
        <p:blipFill>
          <a:blip r:embed="rId8"/>
          <a:stretch>
            <a:fillRect/>
          </a:stretch>
        </p:blipFill>
        <p:spPr>
          <a:xfrm>
            <a:off x="1757139" y="273404"/>
            <a:ext cx="1415076" cy="1338734"/>
          </a:xfrm>
          <a:prstGeom prst="rect">
            <a:avLst/>
          </a:prstGeom>
        </p:spPr>
      </p:pic>
      <p:pic>
        <p:nvPicPr>
          <p:cNvPr id="36"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1500" y="4578913"/>
            <a:ext cx="904639" cy="995711"/>
          </a:xfrm>
          <a:prstGeom prst="rect">
            <a:avLst/>
          </a:prstGeom>
        </p:spPr>
      </p:pic>
      <p:grpSp>
        <p:nvGrpSpPr>
          <p:cNvPr id="38" name="Group 37"/>
          <p:cNvGrpSpPr/>
          <p:nvPr/>
        </p:nvGrpSpPr>
        <p:grpSpPr>
          <a:xfrm>
            <a:off x="4750183" y="3750842"/>
            <a:ext cx="2961092" cy="2957391"/>
            <a:chOff x="4828349" y="3715099"/>
            <a:chExt cx="2968436" cy="2964726"/>
          </a:xfrm>
        </p:grpSpPr>
        <p:pic>
          <p:nvPicPr>
            <p:cNvPr id="39"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0" name="TextBox 39"/>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42" name="Picture 41" hidden="1"/>
          <p:cNvPicPr>
            <a:picLocks noChangeAspect="1"/>
          </p:cNvPicPr>
          <p:nvPr/>
        </p:nvPicPr>
        <p:blipFill>
          <a:blip r:embed="rId8"/>
          <a:stretch>
            <a:fillRect/>
          </a:stretch>
        </p:blipFill>
        <p:spPr>
          <a:xfrm>
            <a:off x="1548107" y="349416"/>
            <a:ext cx="1415076" cy="1338734"/>
          </a:xfrm>
          <a:prstGeom prst="rect">
            <a:avLst/>
          </a:prstGeom>
        </p:spPr>
      </p:pic>
      <p:pic>
        <p:nvPicPr>
          <p:cNvPr id="45"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0924" y="4578913"/>
            <a:ext cx="904639" cy="995711"/>
          </a:xfrm>
          <a:prstGeom prst="rect">
            <a:avLst/>
          </a:prstGeom>
        </p:spPr>
      </p:pic>
      <p:grpSp>
        <p:nvGrpSpPr>
          <p:cNvPr id="46" name="Group 45"/>
          <p:cNvGrpSpPr/>
          <p:nvPr/>
        </p:nvGrpSpPr>
        <p:grpSpPr>
          <a:xfrm>
            <a:off x="4779607" y="3750842"/>
            <a:ext cx="2961092" cy="2957391"/>
            <a:chOff x="4828349" y="3715099"/>
            <a:chExt cx="2968436" cy="2964726"/>
          </a:xfrm>
        </p:grpSpPr>
        <p:pic>
          <p:nvPicPr>
            <p:cNvPr id="47"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8" name="TextBox 47"/>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0" name="Picture 49" hidden="1"/>
          <p:cNvPicPr>
            <a:picLocks noChangeAspect="1"/>
          </p:cNvPicPr>
          <p:nvPr/>
        </p:nvPicPr>
        <p:blipFill>
          <a:blip r:embed="rId8"/>
          <a:stretch>
            <a:fillRect/>
          </a:stretch>
        </p:blipFill>
        <p:spPr>
          <a:xfrm>
            <a:off x="1548107" y="349416"/>
            <a:ext cx="1415076" cy="1338734"/>
          </a:xfrm>
          <a:prstGeom prst="rect">
            <a:avLst/>
          </a:prstGeom>
        </p:spPr>
      </p:pic>
      <p:pic>
        <p:nvPicPr>
          <p:cNvPr id="52"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0348" y="4578913"/>
            <a:ext cx="904639" cy="995711"/>
          </a:xfrm>
          <a:prstGeom prst="rect">
            <a:avLst/>
          </a:prstGeom>
        </p:spPr>
      </p:pic>
      <p:grpSp>
        <p:nvGrpSpPr>
          <p:cNvPr id="53" name="Group 52"/>
          <p:cNvGrpSpPr/>
          <p:nvPr/>
        </p:nvGrpSpPr>
        <p:grpSpPr>
          <a:xfrm>
            <a:off x="4809032" y="3750842"/>
            <a:ext cx="2961092" cy="2957391"/>
            <a:chOff x="4828349" y="3715099"/>
            <a:chExt cx="2968436" cy="2964726"/>
          </a:xfrm>
        </p:grpSpPr>
        <p:pic>
          <p:nvPicPr>
            <p:cNvPr id="54"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56" name="TextBox 55"/>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7" name="Picture 56" hidden="1"/>
          <p:cNvPicPr>
            <a:picLocks noChangeAspect="1"/>
          </p:cNvPicPr>
          <p:nvPr/>
        </p:nvPicPr>
        <p:blipFill>
          <a:blip r:embed="rId8"/>
          <a:stretch>
            <a:fillRect/>
          </a:stretch>
        </p:blipFill>
        <p:spPr>
          <a:xfrm>
            <a:off x="1548107" y="349416"/>
            <a:ext cx="1415076" cy="1338734"/>
          </a:xfrm>
          <a:prstGeom prst="rect">
            <a:avLst/>
          </a:prstGeom>
        </p:spPr>
      </p:pic>
      <p:grpSp>
        <p:nvGrpSpPr>
          <p:cNvPr id="58" name="Group 57"/>
          <p:cNvGrpSpPr/>
          <p:nvPr/>
        </p:nvGrpSpPr>
        <p:grpSpPr>
          <a:xfrm>
            <a:off x="5529585" y="4529723"/>
            <a:ext cx="1425062" cy="1517191"/>
            <a:chOff x="5302408" y="4527538"/>
            <a:chExt cx="1428596" cy="1520954"/>
          </a:xfrm>
        </p:grpSpPr>
        <p:pic>
          <p:nvPicPr>
            <p:cNvPr id="59" name="egg1.msPham"/>
            <p:cNvPicPr>
              <a:picLocks noChangeAspect="1"/>
            </p:cNvPicPr>
            <p:nvPr/>
          </p:nvPicPr>
          <p:blipFill>
            <a:blip r:embed="rId6"/>
            <a:stretch>
              <a:fillRect/>
            </a:stretch>
          </p:blipFill>
          <p:spPr>
            <a:xfrm rot="436769">
              <a:off x="5488870" y="4527538"/>
              <a:ext cx="1157334" cy="1520954"/>
            </a:xfrm>
            <a:prstGeom prst="rect">
              <a:avLst/>
            </a:prstGeom>
          </p:spPr>
        </p:pic>
        <p:sp>
          <p:nvSpPr>
            <p:cNvPr id="61" name="TextBox 60"/>
            <p:cNvSpPr txBox="1"/>
            <p:nvPr/>
          </p:nvSpPr>
          <p:spPr>
            <a:xfrm rot="174416">
              <a:off x="5302408" y="4642603"/>
              <a:ext cx="1428596" cy="1323439"/>
            </a:xfrm>
            <a:prstGeom prst="rect">
              <a:avLst/>
            </a:prstGeom>
            <a:noFill/>
          </p:spPr>
          <p:txBody>
            <a:bodyPr wrap="none" rtlCol="0">
              <a:spAutoFit/>
              <a:scene3d>
                <a:camera prst="perspectiveContrastingLeftFacing"/>
                <a:lightRig rig="threePt" dir="t"/>
              </a:scene3d>
            </a:bodyPr>
            <a:lstStyle/>
            <a:p>
              <a:pPr defTabSz="912114">
                <a:buClrTx/>
                <a:defRPr/>
              </a:pPr>
              <a:r>
                <a:rPr lang="en-US" sz="6583"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a:t>
              </a:r>
              <a:r>
                <a:rPr lang="en-US" sz="7980"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5</a:t>
              </a:r>
              <a:endParaRPr lang="en-US" sz="5387"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endParaRPr>
            </a:p>
          </p:txBody>
        </p:sp>
      </p:grpSp>
      <p:pic>
        <p:nvPicPr>
          <p:cNvPr id="62" name="Picture 61" hidden="1"/>
          <p:cNvPicPr>
            <a:picLocks noChangeAspect="1"/>
          </p:cNvPicPr>
          <p:nvPr/>
        </p:nvPicPr>
        <p:blipFill>
          <a:blip r:embed="rId8"/>
          <a:stretch>
            <a:fillRect/>
          </a:stretch>
        </p:blipFill>
        <p:spPr>
          <a:xfrm>
            <a:off x="1548107" y="349416"/>
            <a:ext cx="1415076" cy="1338734"/>
          </a:xfrm>
          <a:prstGeom prst="rect">
            <a:avLst/>
          </a:prstGeom>
        </p:spPr>
      </p:pic>
      <p:pic>
        <p:nvPicPr>
          <p:cNvPr id="74" name="Picture 73"/>
          <p:cNvPicPr>
            <a:picLocks noChangeAspect="1"/>
          </p:cNvPicPr>
          <p:nvPr/>
        </p:nvPicPr>
        <p:blipFill>
          <a:blip r:embed="rId8"/>
          <a:stretch>
            <a:fillRect/>
          </a:stretch>
        </p:blipFill>
        <p:spPr>
          <a:xfrm>
            <a:off x="1739480" y="273404"/>
            <a:ext cx="1415076" cy="1338734"/>
          </a:xfrm>
          <a:prstGeom prst="rect">
            <a:avLst/>
          </a:prstGeom>
        </p:spPr>
      </p:pic>
      <p:pic>
        <p:nvPicPr>
          <p:cNvPr id="75" name="Picture 74"/>
          <p:cNvPicPr>
            <a:picLocks noChangeAspect="1"/>
          </p:cNvPicPr>
          <p:nvPr/>
        </p:nvPicPr>
        <p:blipFill>
          <a:blip r:embed="rId8"/>
          <a:stretch>
            <a:fillRect/>
          </a:stretch>
        </p:blipFill>
        <p:spPr>
          <a:xfrm>
            <a:off x="1739480" y="273404"/>
            <a:ext cx="1415076" cy="1338734"/>
          </a:xfrm>
          <a:prstGeom prst="rect">
            <a:avLst/>
          </a:prstGeom>
        </p:spPr>
      </p:pic>
      <p:pic>
        <p:nvPicPr>
          <p:cNvPr id="76" name="Picture 75"/>
          <p:cNvPicPr>
            <a:picLocks noChangeAspect="1"/>
          </p:cNvPicPr>
          <p:nvPr/>
        </p:nvPicPr>
        <p:blipFill>
          <a:blip r:embed="rId8"/>
          <a:stretch>
            <a:fillRect/>
          </a:stretch>
        </p:blipFill>
        <p:spPr>
          <a:xfrm>
            <a:off x="1739480" y="295554"/>
            <a:ext cx="1415076" cy="1338734"/>
          </a:xfrm>
          <a:prstGeom prst="rect">
            <a:avLst/>
          </a:prstGeom>
        </p:spPr>
      </p:pic>
      <p:pic>
        <p:nvPicPr>
          <p:cNvPr id="78" name="Picture 77"/>
          <p:cNvPicPr>
            <a:picLocks noChangeAspect="1"/>
          </p:cNvPicPr>
          <p:nvPr/>
        </p:nvPicPr>
        <p:blipFill>
          <a:blip r:embed="rId8"/>
          <a:stretch>
            <a:fillRect/>
          </a:stretch>
        </p:blipFill>
        <p:spPr>
          <a:xfrm>
            <a:off x="1739480" y="273404"/>
            <a:ext cx="1415076" cy="1338734"/>
          </a:xfrm>
          <a:prstGeom prst="rect">
            <a:avLst/>
          </a:prstGeom>
        </p:spPr>
      </p:pic>
      <p:sp>
        <p:nvSpPr>
          <p:cNvPr id="3" name="Right Arrow 2"/>
          <p:cNvSpPr/>
          <p:nvPr/>
        </p:nvSpPr>
        <p:spPr>
          <a:xfrm>
            <a:off x="8059142" y="7083148"/>
            <a:ext cx="842862" cy="47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a:endParaRPr>
          </a:p>
        </p:txBody>
      </p:sp>
    </p:spTree>
    <p:extLst>
      <p:ext uri="{BB962C8B-B14F-4D97-AF65-F5344CB8AC3E}">
        <p14:creationId xmlns:p14="http://schemas.microsoft.com/office/powerpoint/2010/main" val="4059382470"/>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81481E-6 L 0.32448 0.59791 " pathEditMode="relative" rAng="0" ptsTypes="AA">
                                      <p:cBhvr>
                                        <p:cTn id="6" dur="750" fill="hold"/>
                                        <p:tgtEl>
                                          <p:spTgt spid="62"/>
                                        </p:tgtEl>
                                        <p:attrNameLst>
                                          <p:attrName>ppt_x</p:attrName>
                                          <p:attrName>ppt_y</p:attrName>
                                        </p:attrNameLst>
                                      </p:cBhvr>
                                      <p:rCtr x="16224" y="2988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4.07407E-6 L 0.31432 0.62431 " pathEditMode="relative" rAng="0" ptsTypes="AA">
                                      <p:cBhvr>
                                        <p:cTn id="10" dur="750" fill="hold"/>
                                        <p:tgtEl>
                                          <p:spTgt spid="74"/>
                                        </p:tgtEl>
                                        <p:attrNameLst>
                                          <p:attrName>ppt_x</p:attrName>
                                          <p:attrName>ppt_y</p:attrName>
                                        </p:attrNameLst>
                                      </p:cBhvr>
                                      <p:rCtr x="15716" y="31204"/>
                                    </p:animMotion>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4" presetID="44" presetClass="path" presetSubtype="0" accel="50000" decel="50000" fill="hold" nodeType="with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15" dur="750" fill="hold"/>
                                        <p:tgtEl>
                                          <p:spTgt spid="74"/>
                                        </p:tgtEl>
                                        <p:attrNameLst>
                                          <p:attrName>ppt_x</p:attrName>
                                          <p:attrName>ppt_y</p:attrName>
                                        </p:attrNameLst>
                                      </p:cBhvr>
                                      <p:rCtr x="28854" y="-21019"/>
                                    </p:animMotion>
                                  </p:childTnLst>
                                </p:cTn>
                              </p:par>
                            </p:childTnLst>
                          </p:cTn>
                        </p:par>
                        <p:par>
                          <p:cTn id="16" fill="hold">
                            <p:stCondLst>
                              <p:cond delay="1500"/>
                            </p:stCondLst>
                            <p:childTnLst>
                              <p:par>
                                <p:cTn id="17" presetID="44" presetClass="path" presetSubtype="0" accel="50000" decel="50000" fill="hold" nodeType="afterEffect">
                                  <p:stCondLst>
                                    <p:cond delay="0"/>
                                  </p:stCondLst>
                                  <p:childTnLst>
                                    <p:animMotion origin="layout" path="M 0.32448 0.59791 L 0.45963 0.30578 C 0.48711 0.24259 0.54153 0.19236 0.59244 0.14976 C 0.64362 0.1074 0.70325 0.075 0.76393 0.05393 C 0.86784 0.03425 0.89466 0.02939 0.96536 0.05046 " pathEditMode="relative" rAng="20400000" ptsTypes="AAAAA">
                                      <p:cBhvr>
                                        <p:cTn id="18" dur="750" fill="hold"/>
                                        <p:tgtEl>
                                          <p:spTgt spid="62"/>
                                        </p:tgtEl>
                                        <p:attrNameLst>
                                          <p:attrName>ppt_x</p:attrName>
                                          <p:attrName>ppt_y</p:attrName>
                                        </p:attrNameLst>
                                      </p:cBhvr>
                                      <p:rCtr x="30716" y="-33843"/>
                                    </p:animMotion>
                                  </p:childTnLst>
                                </p:cTn>
                              </p:par>
                              <p:par>
                                <p:cTn id="19" presetID="26" presetClass="emph" presetSubtype="0" fill="hold" grpId="0" nodeType="withEffect">
                                  <p:stCondLst>
                                    <p:cond delay="0"/>
                                  </p:stCondLst>
                                  <p:childTnLst>
                                    <p:animEffect transition="out" filter="fade">
                                      <p:cBhvr>
                                        <p:cTn id="20" dur="500" tmFilter="0, 0; .2, .5; .8, .5; 1, 0"/>
                                        <p:tgtEl>
                                          <p:spTgt spid="51"/>
                                        </p:tgtEl>
                                      </p:cBhvr>
                                    </p:animEffect>
                                    <p:animScale>
                                      <p:cBhvr>
                                        <p:cTn id="21" dur="250" autoRev="1" fill="hold"/>
                                        <p:tgtEl>
                                          <p:spTgt spid="51"/>
                                        </p:tgtEl>
                                      </p:cBhvr>
                                      <p:by x="105000" y="105000"/>
                                    </p:animScale>
                                  </p:childTnLst>
                                </p:cTn>
                              </p:par>
                            </p:childTnLst>
                          </p:cTn>
                        </p:par>
                        <p:par>
                          <p:cTn id="22" fill="hold">
                            <p:stCondLst>
                              <p:cond delay="2250"/>
                            </p:stCondLst>
                            <p:childTnLst>
                              <p:par>
                                <p:cTn id="23" presetID="9" presetClass="emph" presetSubtype="0" grpId="0" nodeType="afterEffect">
                                  <p:stCondLst>
                                    <p:cond delay="0"/>
                                  </p:stCondLst>
                                  <p:childTnLst>
                                    <p:set>
                                      <p:cBhvr rctx="PPT">
                                        <p:cTn id="24" dur="indefinite"/>
                                        <p:tgtEl>
                                          <p:spTgt spid="30"/>
                                        </p:tgtEl>
                                        <p:attrNameLst>
                                          <p:attrName>style.opacity</p:attrName>
                                        </p:attrNameLst>
                                      </p:cBhvr>
                                      <p:to>
                                        <p:strVal val="0.5"/>
                                      </p:to>
                                    </p:set>
                                    <p:animEffect filter="image" prLst="opacity: 0.5">
                                      <p:cBhvr rctx="IE">
                                        <p:cTn id="25" dur="indefinite"/>
                                        <p:tgtEl>
                                          <p:spTgt spid="30"/>
                                        </p:tgtEl>
                                      </p:cBhvr>
                                    </p:animEffect>
                                  </p:childTnLst>
                                </p:cTn>
                              </p:par>
                              <p:par>
                                <p:cTn id="26" presetID="9" presetClass="emph" presetSubtype="0" grpId="0" nodeType="withEffect">
                                  <p:stCondLst>
                                    <p:cond delay="0"/>
                                  </p:stCondLst>
                                  <p:childTnLst>
                                    <p:set>
                                      <p:cBhvr rctx="PPT">
                                        <p:cTn id="27" dur="indefinite"/>
                                        <p:tgtEl>
                                          <p:spTgt spid="60"/>
                                        </p:tgtEl>
                                        <p:attrNameLst>
                                          <p:attrName>style.opacity</p:attrName>
                                        </p:attrNameLst>
                                      </p:cBhvr>
                                      <p:to>
                                        <p:strVal val="0.5"/>
                                      </p:to>
                                    </p:set>
                                    <p:animEffect filter="image" prLst="opacity: 0.5">
                                      <p:cBhvr rctx="IE">
                                        <p:cTn id="28" dur="indefinite"/>
                                        <p:tgtEl>
                                          <p:spTgt spid="60"/>
                                        </p:tgtEl>
                                      </p:cBhvr>
                                    </p:animEffect>
                                  </p:childTnLst>
                                </p:cTn>
                              </p:par>
                              <p:par>
                                <p:cTn id="29" presetID="9" presetClass="emph" presetSubtype="0" grpId="0" nodeType="withEffect">
                                  <p:stCondLst>
                                    <p:cond delay="0"/>
                                  </p:stCondLst>
                                  <p:childTnLst>
                                    <p:set>
                                      <p:cBhvr rctx="PPT">
                                        <p:cTn id="30" dur="indefinite"/>
                                        <p:tgtEl>
                                          <p:spTgt spid="31"/>
                                        </p:tgtEl>
                                        <p:attrNameLst>
                                          <p:attrName>style.opacity</p:attrName>
                                        </p:attrNameLst>
                                      </p:cBhvr>
                                      <p:to>
                                        <p:strVal val="0.5"/>
                                      </p:to>
                                    </p:set>
                                    <p:animEffect filter="image" prLst="opacity: 0.5">
                                      <p:cBhvr rctx="IE">
                                        <p:cTn id="31" dur="indefinite"/>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childTnLst>
                    </p:cTn>
                  </p:par>
                </p:childTnLst>
              </p:cTn>
              <p:nextCondLst>
                <p:cond evt="onClick" delay="0">
                  <p:tgtEl>
                    <p:spTgt spid="51"/>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30"/>
                                        </p:tgtEl>
                                        <p:attrNameLst>
                                          <p:attrName>style.opacity</p:attrName>
                                        </p:attrNameLst>
                                      </p:cBhvr>
                                      <p:to>
                                        <p:strVal val="0.5"/>
                                      </p:to>
                                    </p:set>
                                    <p:animEffect filter="image" prLst="opacity: 0.5">
                                      <p:cBhvr rctx="IE">
                                        <p:cTn id="40" dur="indefinite"/>
                                        <p:tgtEl>
                                          <p:spTgt spid="30"/>
                                        </p:tgtEl>
                                      </p:cBhvr>
                                    </p:animEffect>
                                  </p:childTnLst>
                                </p:cTn>
                              </p:par>
                              <p:par>
                                <p:cTn id="41" presetID="42" presetClass="path" presetSubtype="0" accel="50000" decel="50000" fill="hold" nodeType="withEffect">
                                  <p:stCondLst>
                                    <p:cond delay="0"/>
                                  </p:stCondLst>
                                  <p:childTnLst>
                                    <p:animMotion origin="layout" path="M 3.33333E-6 4.81481E-6 L 0.32448 0.59791 " pathEditMode="relative" rAng="0" ptsTypes="AA">
                                      <p:cBhvr>
                                        <p:cTn id="42" dur="750" fill="hold"/>
                                        <p:tgtEl>
                                          <p:spTgt spid="42"/>
                                        </p:tgtEl>
                                        <p:attrNameLst>
                                          <p:attrName>ppt_x</p:attrName>
                                          <p:attrName>ppt_y</p:attrName>
                                        </p:attrNameLst>
                                      </p:cBhvr>
                                      <p:rCtr x="16224" y="29884"/>
                                    </p:animMotion>
                                  </p:childTnLst>
                                </p:cTn>
                              </p:par>
                            </p:childTnLst>
                          </p:cTn>
                        </p:par>
                        <p:par>
                          <p:cTn id="43" fill="hold">
                            <p:stCondLst>
                              <p:cond delay="750"/>
                            </p:stCondLst>
                            <p:childTnLst>
                              <p:par>
                                <p:cTn id="44"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45" dur="750" fill="hold"/>
                                        <p:tgtEl>
                                          <p:spTgt spid="42"/>
                                        </p:tgtEl>
                                        <p:attrNameLst>
                                          <p:attrName>ppt_x</p:attrName>
                                          <p:attrName>ppt_y</p:attrName>
                                        </p:attrNameLst>
                                      </p:cBhvr>
                                      <p:rCtr x="30716" y="-33843"/>
                                    </p:animMotion>
                                  </p:childTnLst>
                                </p:cTn>
                              </p:par>
                              <p:par>
                                <p:cTn id="46" presetID="42" presetClass="path" presetSubtype="0" accel="50000" decel="50000" fill="hold" nodeType="withEffect">
                                  <p:stCondLst>
                                    <p:cond delay="100"/>
                                  </p:stCondLst>
                                  <p:childTnLst>
                                    <p:animMotion origin="layout" path="M -1.875E-6 -4.07407E-6 L 0.31432 0.62431 " pathEditMode="relative" rAng="0" ptsTypes="AA">
                                      <p:cBhvr>
                                        <p:cTn id="47" dur="750" fill="hold"/>
                                        <p:tgtEl>
                                          <p:spTgt spid="75"/>
                                        </p:tgtEl>
                                        <p:attrNameLst>
                                          <p:attrName>ppt_x</p:attrName>
                                          <p:attrName>ppt_y</p:attrName>
                                        </p:attrNameLst>
                                      </p:cBhvr>
                                      <p:rCtr x="15716" y="31204"/>
                                    </p:animMotion>
                                  </p:childTnLst>
                                </p:cTn>
                              </p:par>
                            </p:childTnLst>
                          </p:cTn>
                        </p:par>
                        <p:par>
                          <p:cTn id="48" fill="hold">
                            <p:stCondLst>
                              <p:cond delay="1600"/>
                            </p:stCondLst>
                            <p:childTnLst>
                              <p:par>
                                <p:cTn id="49"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50" dur="750" fill="hold"/>
                                        <p:tgtEl>
                                          <p:spTgt spid="75"/>
                                        </p:tgtEl>
                                        <p:attrNameLst>
                                          <p:attrName>ppt_x</p:attrName>
                                          <p:attrName>ppt_y</p:attrName>
                                        </p:attrNameLst>
                                      </p:cBhvr>
                                      <p:rCtr x="28854" y="-21042"/>
                                    </p:animMotion>
                                  </p:childTnLst>
                                </p:cTn>
                              </p:par>
                              <p:par>
                                <p:cTn id="51" presetID="1" presetClass="entr" presetSubtype="0" fill="hold" nodeType="withEffect">
                                  <p:stCondLst>
                                    <p:cond delay="100"/>
                                  </p:stCondLst>
                                  <p:childTnLst>
                                    <p:set>
                                      <p:cBhvr>
                                        <p:cTn id="52" dur="1" fill="hold">
                                          <p:stCondLst>
                                            <p:cond delay="0"/>
                                          </p:stCondLst>
                                        </p:cTn>
                                        <p:tgtEl>
                                          <p:spTgt spid="36"/>
                                        </p:tgtEl>
                                        <p:attrNameLst>
                                          <p:attrName>style.visibility</p:attrName>
                                        </p:attrNameLst>
                                      </p:cBhvr>
                                      <p:to>
                                        <p:strVal val="visible"/>
                                      </p:to>
                                    </p:set>
                                  </p:childTnLst>
                                </p:cTn>
                              </p:par>
                              <p:par>
                                <p:cTn id="53" presetID="53" presetClass="entr" presetSubtype="16" fill="hold" nodeType="withEffect">
                                  <p:stCondLst>
                                    <p:cond delay="25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subTnLst>
                                    <p:audio>
                                      <p:cMediaNode>
                                        <p:cTn display="0" masterRel="sameClick">
                                          <p:stCondLst>
                                            <p:cond evt="begin" delay="0">
                                              <p:tn val="5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0"/>
                  </p:tgtEl>
                </p:cond>
              </p:nextCondLst>
            </p:seq>
            <p:seq concurrent="1" nextAc="seek">
              <p:cTn id="58" restart="whenNotActive" fill="hold" evtFilter="cancelBubble" nodeType="interactiveSeq">
                <p:stCondLst>
                  <p:cond evt="onClick" delay="0">
                    <p:tgtEl>
                      <p:spTgt spid="60"/>
                    </p:tgtEl>
                  </p:cond>
                </p:stCondLst>
                <p:endSync evt="end" delay="0">
                  <p:rtn val="all"/>
                </p:endSync>
                <p:childTnLst>
                  <p:par>
                    <p:cTn id="59" fill="hold">
                      <p:stCondLst>
                        <p:cond delay="0"/>
                      </p:stCondLst>
                      <p:childTnLst>
                        <p:par>
                          <p:cTn id="60" fill="hold">
                            <p:stCondLst>
                              <p:cond delay="0"/>
                            </p:stCondLst>
                            <p:childTnLst>
                              <p:par>
                                <p:cTn id="61" presetID="9" presetClass="emph" presetSubtype="0" grpId="1" nodeType="clickEffect">
                                  <p:stCondLst>
                                    <p:cond delay="0"/>
                                  </p:stCondLst>
                                  <p:childTnLst>
                                    <p:set>
                                      <p:cBhvr rctx="PPT">
                                        <p:cTn id="62" dur="indefinite"/>
                                        <p:tgtEl>
                                          <p:spTgt spid="60"/>
                                        </p:tgtEl>
                                        <p:attrNameLst>
                                          <p:attrName>style.opacity</p:attrName>
                                        </p:attrNameLst>
                                      </p:cBhvr>
                                      <p:to>
                                        <p:strVal val="0.5"/>
                                      </p:to>
                                    </p:set>
                                    <p:animEffect filter="image" prLst="opacity: 0.5">
                                      <p:cBhvr rctx="IE">
                                        <p:cTn id="63" dur="indefinite"/>
                                        <p:tgtEl>
                                          <p:spTgt spid="60"/>
                                        </p:tgtEl>
                                      </p:cBhvr>
                                    </p:animEffect>
                                  </p:childTnLst>
                                </p:cTn>
                              </p:par>
                              <p:par>
                                <p:cTn id="64" presetID="42" presetClass="path" presetSubtype="0" accel="50000" decel="50000" fill="hold" nodeType="withEffect">
                                  <p:stCondLst>
                                    <p:cond delay="0"/>
                                  </p:stCondLst>
                                  <p:childTnLst>
                                    <p:animMotion origin="layout" path="M 3.33333E-6 4.81481E-6 L 0.32448 0.59791 " pathEditMode="relative" rAng="0" ptsTypes="AA">
                                      <p:cBhvr>
                                        <p:cTn id="65" dur="750" fill="hold"/>
                                        <p:tgtEl>
                                          <p:spTgt spid="50"/>
                                        </p:tgtEl>
                                        <p:attrNameLst>
                                          <p:attrName>ppt_x</p:attrName>
                                          <p:attrName>ppt_y</p:attrName>
                                        </p:attrNameLst>
                                      </p:cBhvr>
                                      <p:rCtr x="16224" y="29884"/>
                                    </p:animMotion>
                                  </p:childTnLst>
                                </p:cTn>
                              </p:par>
                            </p:childTnLst>
                          </p:cTn>
                        </p:par>
                        <p:par>
                          <p:cTn id="66" fill="hold">
                            <p:stCondLst>
                              <p:cond delay="750"/>
                            </p:stCondLst>
                            <p:childTnLst>
                              <p:par>
                                <p:cTn id="67"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68" dur="750" fill="hold"/>
                                        <p:tgtEl>
                                          <p:spTgt spid="50"/>
                                        </p:tgtEl>
                                        <p:attrNameLst>
                                          <p:attrName>ppt_x</p:attrName>
                                          <p:attrName>ppt_y</p:attrName>
                                        </p:attrNameLst>
                                      </p:cBhvr>
                                      <p:rCtr x="30716" y="-33843"/>
                                    </p:animMotion>
                                  </p:childTnLst>
                                </p:cTn>
                              </p:par>
                              <p:par>
                                <p:cTn id="69" presetID="42" presetClass="path" presetSubtype="0" accel="50000" decel="50000" fill="hold" nodeType="withEffect">
                                  <p:stCondLst>
                                    <p:cond delay="0"/>
                                  </p:stCondLst>
                                  <p:childTnLst>
                                    <p:animMotion origin="layout" path="M -1.875E-6 -4.81481E-6 L 0.31432 0.62431 " pathEditMode="relative" rAng="0" ptsTypes="AA">
                                      <p:cBhvr>
                                        <p:cTn id="70" dur="750" fill="hold"/>
                                        <p:tgtEl>
                                          <p:spTgt spid="76"/>
                                        </p:tgtEl>
                                        <p:attrNameLst>
                                          <p:attrName>ppt_x</p:attrName>
                                          <p:attrName>ppt_y</p:attrName>
                                        </p:attrNameLst>
                                      </p:cBhvr>
                                      <p:rCtr x="15716" y="31204"/>
                                    </p:animMotion>
                                  </p:childTnLst>
                                </p:cTn>
                              </p:par>
                            </p:childTnLst>
                          </p:cTn>
                        </p:par>
                        <p:par>
                          <p:cTn id="71" fill="hold">
                            <p:stCondLst>
                              <p:cond delay="1500"/>
                            </p:stCondLst>
                            <p:childTnLst>
                              <p:par>
                                <p:cTn id="72" presetID="44" presetClass="path" presetSubtype="0" accel="50000" decel="50000" fill="hold" nodeType="afterEffect">
                                  <p:stCondLst>
                                    <p:cond delay="0"/>
                                  </p:stCondLst>
                                  <p:childTnLst>
                                    <p:animMotion origin="layout" path="M 0.31432 0.62431 L 0.46576 0.32894 C 0.49649 0.26366 0.53177 0.24723 0.59427 0.22848 C 0.65664 0.2095 0.77787 0.19144 0.83946 0.21528 C 0.95716 0.19931 0.83255 0.21621 0.87318 0.20649 " pathEditMode="relative" rAng="0" ptsTypes="AAAAA">
                                      <p:cBhvr>
                                        <p:cTn id="73" dur="750" fill="hold"/>
                                        <p:tgtEl>
                                          <p:spTgt spid="76"/>
                                        </p:tgtEl>
                                        <p:attrNameLst>
                                          <p:attrName>ppt_x</p:attrName>
                                          <p:attrName>ppt_y</p:attrName>
                                        </p:attrNameLst>
                                      </p:cBhvr>
                                      <p:rCtr x="28854" y="-21042"/>
                                    </p:animMotion>
                                  </p:childTnLst>
                                </p:cTn>
                              </p:par>
                              <p:par>
                                <p:cTn id="74" presetID="1" presetClass="entr" presetSubtype="0" fill="hold" nodeType="withEffect">
                                  <p:stCondLst>
                                    <p:cond delay="100"/>
                                  </p:stCondLst>
                                  <p:childTnLst>
                                    <p:set>
                                      <p:cBhvr>
                                        <p:cTn id="75" dur="1" fill="hold">
                                          <p:stCondLst>
                                            <p:cond delay="0"/>
                                          </p:stCondLst>
                                        </p:cTn>
                                        <p:tgtEl>
                                          <p:spTgt spid="45"/>
                                        </p:tgtEl>
                                        <p:attrNameLst>
                                          <p:attrName>style.visibility</p:attrName>
                                        </p:attrNameLst>
                                      </p:cBhvr>
                                      <p:to>
                                        <p:strVal val="visible"/>
                                      </p:to>
                                    </p:set>
                                  </p:childTnLst>
                                </p:cTn>
                              </p:par>
                              <p:par>
                                <p:cTn id="76" presetID="53" presetClass="entr" presetSubtype="16" fill="hold" nodeType="withEffect">
                                  <p:stCondLst>
                                    <p:cond delay="25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Effect transition="in" filter="fade">
                                      <p:cBhvr>
                                        <p:cTn id="80" dur="500"/>
                                        <p:tgtEl>
                                          <p:spTgt spid="46"/>
                                        </p:tgtEl>
                                      </p:cBhvr>
                                    </p:animEffect>
                                  </p:childTnLst>
                                  <p:subTnLst>
                                    <p:audio>
                                      <p:cMediaNode>
                                        <p:cTn display="0" masterRel="sameClick">
                                          <p:stCondLst>
                                            <p:cond evt="begin" delay="0">
                                              <p:tn val="7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31"/>
                    </p:tgtEl>
                  </p:cond>
                </p:stCondLst>
                <p:endSync evt="end" delay="0">
                  <p:rtn val="all"/>
                </p:endSync>
                <p:childTnLst>
                  <p:par>
                    <p:cTn id="82" fill="hold">
                      <p:stCondLst>
                        <p:cond delay="0"/>
                      </p:stCondLst>
                      <p:childTnLst>
                        <p:par>
                          <p:cTn id="83" fill="hold">
                            <p:stCondLst>
                              <p:cond delay="0"/>
                            </p:stCondLst>
                            <p:childTnLst>
                              <p:par>
                                <p:cTn id="84" presetID="9" presetClass="emph" presetSubtype="0" grpId="1" nodeType="clickEffect">
                                  <p:stCondLst>
                                    <p:cond delay="0"/>
                                  </p:stCondLst>
                                  <p:childTnLst>
                                    <p:set>
                                      <p:cBhvr rctx="PPT">
                                        <p:cTn id="85" dur="indefinite"/>
                                        <p:tgtEl>
                                          <p:spTgt spid="31"/>
                                        </p:tgtEl>
                                        <p:attrNameLst>
                                          <p:attrName>style.opacity</p:attrName>
                                        </p:attrNameLst>
                                      </p:cBhvr>
                                      <p:to>
                                        <p:strVal val="0.5"/>
                                      </p:to>
                                    </p:set>
                                    <p:animEffect filter="image" prLst="opacity: 0.5">
                                      <p:cBhvr rctx="IE">
                                        <p:cTn id="86" dur="indefinite"/>
                                        <p:tgtEl>
                                          <p:spTgt spid="31"/>
                                        </p:tgtEl>
                                      </p:cBhvr>
                                    </p:animEffect>
                                  </p:childTnLst>
                                </p:cTn>
                              </p:par>
                              <p:par>
                                <p:cTn id="87" presetID="42" presetClass="path" presetSubtype="0" accel="50000" decel="50000" fill="hold" nodeType="withEffect">
                                  <p:stCondLst>
                                    <p:cond delay="0"/>
                                  </p:stCondLst>
                                  <p:childTnLst>
                                    <p:animMotion origin="layout" path="M 3.33333E-6 4.81481E-6 L 0.32448 0.59791 " pathEditMode="relative" rAng="0" ptsTypes="AA">
                                      <p:cBhvr>
                                        <p:cTn id="88" dur="750" fill="hold"/>
                                        <p:tgtEl>
                                          <p:spTgt spid="57"/>
                                        </p:tgtEl>
                                        <p:attrNameLst>
                                          <p:attrName>ppt_x</p:attrName>
                                          <p:attrName>ppt_y</p:attrName>
                                        </p:attrNameLst>
                                      </p:cBhvr>
                                      <p:rCtr x="16224" y="29884"/>
                                    </p:animMotion>
                                  </p:childTnLst>
                                </p:cTn>
                              </p:par>
                            </p:childTnLst>
                          </p:cTn>
                        </p:par>
                        <p:par>
                          <p:cTn id="89" fill="hold">
                            <p:stCondLst>
                              <p:cond delay="750"/>
                            </p:stCondLst>
                            <p:childTnLst>
                              <p:par>
                                <p:cTn id="90" presetID="44" presetClass="path" presetSubtype="0" accel="50000" decel="50000" fill="hold" nodeType="afterEffect">
                                  <p:stCondLst>
                                    <p:cond delay="0"/>
                                  </p:stCondLst>
                                  <p:childTnLst>
                                    <p:animMotion origin="layout" path="M 0.32448 0.59791 L 0.45963 0.30578 C 0.48711 0.24259 0.54179 0.19166 0.59284 0.1493 C 0.64362 0.1074 0.70351 0.07476 0.76471 0.053 C 0.86784 0.03425 0.89466 0.02939 0.96536 0.05046 " pathEditMode="relative" rAng="20400000" ptsTypes="AAAAA">
                                      <p:cBhvr>
                                        <p:cTn id="91" dur="750" fill="hold"/>
                                        <p:tgtEl>
                                          <p:spTgt spid="57"/>
                                        </p:tgtEl>
                                        <p:attrNameLst>
                                          <p:attrName>ppt_x</p:attrName>
                                          <p:attrName>ppt_y</p:attrName>
                                        </p:attrNameLst>
                                      </p:cBhvr>
                                      <p:rCtr x="30716" y="-33843"/>
                                    </p:animMotion>
                                  </p:childTnLst>
                                </p:cTn>
                              </p:par>
                              <p:par>
                                <p:cTn id="92" presetID="42" presetClass="path" presetSubtype="0" accel="50000" decel="50000" fill="hold" nodeType="withEffect">
                                  <p:stCondLst>
                                    <p:cond delay="0"/>
                                  </p:stCondLst>
                                  <p:childTnLst>
                                    <p:animMotion origin="layout" path="M -1.875E-6 -4.07407E-6 L 0.31432 0.62431 " pathEditMode="relative" rAng="0" ptsTypes="AA">
                                      <p:cBhvr>
                                        <p:cTn id="93" dur="750" fill="hold"/>
                                        <p:tgtEl>
                                          <p:spTgt spid="78"/>
                                        </p:tgtEl>
                                        <p:attrNameLst>
                                          <p:attrName>ppt_x</p:attrName>
                                          <p:attrName>ppt_y</p:attrName>
                                        </p:attrNameLst>
                                      </p:cBhvr>
                                      <p:rCtr x="15716" y="31204"/>
                                    </p:animMotion>
                                  </p:childTnLst>
                                </p:cTn>
                              </p:par>
                            </p:childTnLst>
                          </p:cTn>
                        </p:par>
                        <p:par>
                          <p:cTn id="94" fill="hold">
                            <p:stCondLst>
                              <p:cond delay="1500"/>
                            </p:stCondLst>
                            <p:childTnLst>
                              <p:par>
                                <p:cTn id="95"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96" dur="750" fill="hold"/>
                                        <p:tgtEl>
                                          <p:spTgt spid="78"/>
                                        </p:tgtEl>
                                        <p:attrNameLst>
                                          <p:attrName>ppt_x</p:attrName>
                                          <p:attrName>ppt_y</p:attrName>
                                        </p:attrNameLst>
                                      </p:cBhvr>
                                      <p:rCtr x="28854" y="-21042"/>
                                    </p:animMotion>
                                  </p:childTnLst>
                                </p:cTn>
                              </p:par>
                              <p:par>
                                <p:cTn id="97" presetID="1" presetClass="entr" presetSubtype="0" fill="hold" nodeType="withEffect">
                                  <p:stCondLst>
                                    <p:cond delay="100"/>
                                  </p:stCondLst>
                                  <p:childTnLst>
                                    <p:set>
                                      <p:cBhvr>
                                        <p:cTn id="98" dur="1" fill="hold">
                                          <p:stCondLst>
                                            <p:cond delay="0"/>
                                          </p:stCondLst>
                                        </p:cTn>
                                        <p:tgtEl>
                                          <p:spTgt spid="52"/>
                                        </p:tgtEl>
                                        <p:attrNameLst>
                                          <p:attrName>style.visibility</p:attrName>
                                        </p:attrNameLst>
                                      </p:cBhvr>
                                      <p:to>
                                        <p:strVal val="visible"/>
                                      </p:to>
                                    </p:set>
                                  </p:childTnLst>
                                </p:cTn>
                              </p:par>
                              <p:par>
                                <p:cTn id="99" presetID="53" presetClass="entr" presetSubtype="16" fill="hold" nodeType="withEffect">
                                  <p:stCondLst>
                                    <p:cond delay="25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subTnLst>
                                    <p:audio>
                                      <p:cMediaNode>
                                        <p:cTn display="0" masterRel="sameClick">
                                          <p:stCondLst>
                                            <p:cond evt="begin" delay="0">
                                              <p:tn val="9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childTnLst>
        </p:cTn>
      </p:par>
    </p:tnLst>
    <p:bldLst>
      <p:bldP spid="30" grpId="0" animBg="1"/>
      <p:bldP spid="30" grpId="1" animBg="1"/>
      <p:bldP spid="60" grpId="0" animBg="1"/>
      <p:bldP spid="60" grpId="1" animBg="1"/>
      <p:bldP spid="31" grpId="0" animBg="1"/>
      <p:bldP spid="31" grpId="1"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sPh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9" name="MsPham"/>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1281" y="3860327"/>
            <a:ext cx="1461511" cy="1335912"/>
          </a:xfrm>
          <a:prstGeom prst="rect">
            <a:avLst/>
          </a:prstGeom>
        </p:spPr>
      </p:pic>
      <p:pic>
        <p:nvPicPr>
          <p:cNvPr id="10" name="MsPh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236460" y="3719804"/>
            <a:ext cx="1616958" cy="1616958"/>
          </a:xfrm>
          <a:prstGeom prst="rect">
            <a:avLst/>
          </a:prstGeom>
        </p:spPr>
      </p:pic>
      <p:pic>
        <p:nvPicPr>
          <p:cNvPr id="1026" name="Picture 2MsPham" descr="Game Angry Birds - Những chú chim điên - Game24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8080" y="2320625"/>
            <a:ext cx="1328526" cy="1255911"/>
          </a:xfrm>
          <a:prstGeom prst="rect">
            <a:avLst/>
          </a:prstGeom>
          <a:noFill/>
          <a:extLst>
            <a:ext uri="{909E8E84-426E-40DD-AFC4-6F175D3DCCD1}">
              <a14:hiddenFill xmlns:a14="http://schemas.microsoft.com/office/drawing/2010/main">
                <a:solidFill>
                  <a:srgbClr val="FFFFFF"/>
                </a:solidFill>
              </a14:hiddenFill>
            </a:ext>
          </a:extLst>
        </p:spPr>
      </p:pic>
      <p:pic>
        <p:nvPicPr>
          <p:cNvPr id="16" name="Angry Birds MsPh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104251" y="-844373"/>
            <a:ext cx="608092" cy="608092"/>
          </a:xfrm>
          <a:prstGeom prst="rect">
            <a:avLst/>
          </a:prstGeom>
        </p:spPr>
      </p:pic>
      <p:sp>
        <p:nvSpPr>
          <p:cNvPr id="11" name="MsPham"/>
          <p:cNvSpPr/>
          <p:nvPr/>
        </p:nvSpPr>
        <p:spPr>
          <a:xfrm>
            <a:off x="3441615" y="2018036"/>
            <a:ext cx="5265520" cy="1649908"/>
          </a:xfrm>
          <a:prstGeom prst="roundRect">
            <a:avLst>
              <a:gd name="adj" fmla="val 10392"/>
            </a:avLst>
          </a:prstGeom>
          <a:noFill/>
          <a:ln w="28575">
            <a:noFill/>
            <a:prstDash val="sysDash"/>
          </a:ln>
          <a:effectLst>
            <a:glow rad="127000">
              <a:schemeClr val="bg1"/>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13766" b="1" kern="1200" dirty="0">
                <a:ln w="12700" cmpd="sng">
                  <a:solidFill>
                    <a:prstClr val="white"/>
                  </a:solidFill>
                  <a:prstDash val="solid"/>
                </a:ln>
                <a:solidFill>
                  <a:srgbClr val="00B0F0"/>
                </a:solidFill>
                <a:effectLst>
                  <a:glow rad="114300">
                    <a:prstClr val="white"/>
                  </a:glow>
                </a:effectLst>
                <a:latin typeface="Britannic Bold" panose="020B0903060703020204" pitchFamily="34" charset="0"/>
                <a:cs typeface="Arial" panose="020B0604020202020204" pitchFamily="34" charset="0"/>
              </a:rPr>
              <a:t>Great job!</a:t>
            </a:r>
          </a:p>
        </p:txBody>
      </p:sp>
      <p:sp>
        <p:nvSpPr>
          <p:cNvPr id="13" name="MsPham">
            <a:hlinkClick r:id="" action="ppaction://hlinkshowjump?jump=nextslide"/>
          </p:cNvPr>
          <p:cNvSpPr/>
          <p:nvPr/>
        </p:nvSpPr>
        <p:spPr>
          <a:xfrm>
            <a:off x="6469113" y="5336762"/>
            <a:ext cx="1710703" cy="833844"/>
          </a:xfrm>
          <a:prstGeom prst="roundRect">
            <a:avLst>
              <a:gd name="adj" fmla="val 50000"/>
            </a:avLst>
          </a:prstGeom>
          <a:solidFill>
            <a:srgbClr val="FF5050"/>
          </a:solidFill>
          <a:ln w="2857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3591" b="1" kern="1200" dirty="0">
                <a:ln w="12700" cmpd="sng">
                  <a:solidFill>
                    <a:prstClr val="white"/>
                  </a:solidFill>
                  <a:prstDash val="solid"/>
                </a:ln>
                <a:solidFill>
                  <a:prstClr val="white"/>
                </a:solidFill>
                <a:latin typeface="Britannic Bold" panose="020B0903060703020204" pitchFamily="34" charset="0"/>
                <a:cs typeface="Arial" panose="020B0604020202020204" pitchFamily="34" charset="0"/>
              </a:rPr>
              <a:t>Exit</a:t>
            </a:r>
          </a:p>
        </p:txBody>
      </p:sp>
    </p:spTree>
    <p:extLst>
      <p:ext uri="{BB962C8B-B14F-4D97-AF65-F5344CB8AC3E}">
        <p14:creationId xmlns:p14="http://schemas.microsoft.com/office/powerpoint/2010/main" val="2323509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994" fill="hold"/>
                                        <p:tgtEl>
                                          <p:spTgt spid="16"/>
                                        </p:tgtEl>
                                      </p:cBhvr>
                                    </p:cmd>
                                  </p:childTnLst>
                                </p:cTn>
                              </p:par>
                              <p:par>
                                <p:cTn id="7" presetID="26"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wipe(down)">
                                      <p:cBhvr>
                                        <p:cTn id="9" dur="434">
                                          <p:stCondLst>
                                            <p:cond delay="0"/>
                                          </p:stCondLst>
                                        </p:cTn>
                                        <p:tgtEl>
                                          <p:spTgt spid="1026"/>
                                        </p:tgtEl>
                                      </p:cBhvr>
                                    </p:animEffect>
                                    <p:anim calcmode="lin" valueType="num">
                                      <p:cBhvr>
                                        <p:cTn id="10" dur="1366"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1" dur="498"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2" dur="498" tmFilter="0, 0; 0.125,0.2665; 0.25,0.4; 0.375,0.465; 0.5,0.5;  0.625,0.535; 0.75,0.6; 0.875,0.7335; 1,1">
                                          <p:stCondLst>
                                            <p:cond delay="498"/>
                                          </p:stCondLst>
                                        </p:cTn>
                                        <p:tgtEl>
                                          <p:spTgt spid="1026"/>
                                        </p:tgtEl>
                                        <p:attrNameLst>
                                          <p:attrName>ppt_y</p:attrName>
                                        </p:attrNameLst>
                                      </p:cBhvr>
                                      <p:tavLst>
                                        <p:tav tm="0" fmla="#ppt_y-sin(pi*$)/9">
                                          <p:val>
                                            <p:fltVal val="0"/>
                                          </p:val>
                                        </p:tav>
                                        <p:tav tm="100000">
                                          <p:val>
                                            <p:fltVal val="1"/>
                                          </p:val>
                                        </p:tav>
                                      </p:tavLst>
                                    </p:anim>
                                    <p:anim calcmode="lin" valueType="num">
                                      <p:cBhvr>
                                        <p:cTn id="13" dur="248" tmFilter="0, 0; 0.125,0.2665; 0.25,0.4; 0.375,0.465; 0.5,0.5;  0.625,0.535; 0.75,0.6; 0.875,0.7335; 1,1">
                                          <p:stCondLst>
                                            <p:cond delay="994"/>
                                          </p:stCondLst>
                                        </p:cTn>
                                        <p:tgtEl>
                                          <p:spTgt spid="1026"/>
                                        </p:tgtEl>
                                        <p:attrNameLst>
                                          <p:attrName>ppt_y</p:attrName>
                                        </p:attrNameLst>
                                      </p:cBhvr>
                                      <p:tavLst>
                                        <p:tav tm="0" fmla="#ppt_y-sin(pi*$)/27">
                                          <p:val>
                                            <p:fltVal val="0"/>
                                          </p:val>
                                        </p:tav>
                                        <p:tav tm="100000">
                                          <p:val>
                                            <p:fltVal val="1"/>
                                          </p:val>
                                        </p:tav>
                                      </p:tavLst>
                                    </p:anim>
                                    <p:anim calcmode="lin" valueType="num">
                                      <p:cBhvr>
                                        <p:cTn id="14" dur="124" tmFilter="0, 0; 0.125,0.2665; 0.25,0.4; 0.375,0.465; 0.5,0.5;  0.625,0.535; 0.75,0.6; 0.875,0.7335; 1,1">
                                          <p:stCondLst>
                                            <p:cond delay="1242"/>
                                          </p:stCondLst>
                                        </p:cTn>
                                        <p:tgtEl>
                                          <p:spTgt spid="1026"/>
                                        </p:tgtEl>
                                        <p:attrNameLst>
                                          <p:attrName>ppt_y</p:attrName>
                                        </p:attrNameLst>
                                      </p:cBhvr>
                                      <p:tavLst>
                                        <p:tav tm="0" fmla="#ppt_y-sin(pi*$)/81">
                                          <p:val>
                                            <p:fltVal val="0"/>
                                          </p:val>
                                        </p:tav>
                                        <p:tav tm="100000">
                                          <p:val>
                                            <p:fltVal val="1"/>
                                          </p:val>
                                        </p:tav>
                                      </p:tavLst>
                                    </p:anim>
                                    <p:animScale>
                                      <p:cBhvr>
                                        <p:cTn id="15" dur="20">
                                          <p:stCondLst>
                                            <p:cond delay="488"/>
                                          </p:stCondLst>
                                        </p:cTn>
                                        <p:tgtEl>
                                          <p:spTgt spid="1026"/>
                                        </p:tgtEl>
                                      </p:cBhvr>
                                      <p:to x="100000" y="60000"/>
                                    </p:animScale>
                                    <p:animScale>
                                      <p:cBhvr>
                                        <p:cTn id="16" dur="124" decel="50000">
                                          <p:stCondLst>
                                            <p:cond delay="508"/>
                                          </p:stCondLst>
                                        </p:cTn>
                                        <p:tgtEl>
                                          <p:spTgt spid="1026"/>
                                        </p:tgtEl>
                                      </p:cBhvr>
                                      <p:to x="100000" y="100000"/>
                                    </p:animScale>
                                    <p:animScale>
                                      <p:cBhvr>
                                        <p:cTn id="17" dur="20">
                                          <p:stCondLst>
                                            <p:cond delay="984"/>
                                          </p:stCondLst>
                                        </p:cTn>
                                        <p:tgtEl>
                                          <p:spTgt spid="1026"/>
                                        </p:tgtEl>
                                      </p:cBhvr>
                                      <p:to x="100000" y="80000"/>
                                    </p:animScale>
                                    <p:animScale>
                                      <p:cBhvr>
                                        <p:cTn id="18" dur="124" decel="50000">
                                          <p:stCondLst>
                                            <p:cond delay="1004"/>
                                          </p:stCondLst>
                                        </p:cTn>
                                        <p:tgtEl>
                                          <p:spTgt spid="1026"/>
                                        </p:tgtEl>
                                      </p:cBhvr>
                                      <p:to x="100000" y="100000"/>
                                    </p:animScale>
                                    <p:animScale>
                                      <p:cBhvr>
                                        <p:cTn id="19" dur="20">
                                          <p:stCondLst>
                                            <p:cond delay="1232"/>
                                          </p:stCondLst>
                                        </p:cTn>
                                        <p:tgtEl>
                                          <p:spTgt spid="1026"/>
                                        </p:tgtEl>
                                      </p:cBhvr>
                                      <p:to x="100000" y="90000"/>
                                    </p:animScale>
                                    <p:animScale>
                                      <p:cBhvr>
                                        <p:cTn id="20" dur="124" decel="50000">
                                          <p:stCondLst>
                                            <p:cond delay="1250"/>
                                          </p:stCondLst>
                                        </p:cTn>
                                        <p:tgtEl>
                                          <p:spTgt spid="1026"/>
                                        </p:tgtEl>
                                      </p:cBhvr>
                                      <p:to x="100000" y="100000"/>
                                    </p:animScale>
                                    <p:animScale>
                                      <p:cBhvr>
                                        <p:cTn id="21" dur="20">
                                          <p:stCondLst>
                                            <p:cond delay="1356"/>
                                          </p:stCondLst>
                                        </p:cTn>
                                        <p:tgtEl>
                                          <p:spTgt spid="1026"/>
                                        </p:tgtEl>
                                      </p:cBhvr>
                                      <p:to x="100000" y="95000"/>
                                    </p:animScale>
                                    <p:animScale>
                                      <p:cBhvr>
                                        <p:cTn id="22" dur="124" decel="50000">
                                          <p:stCondLst>
                                            <p:cond delay="1376"/>
                                          </p:stCondLst>
                                        </p:cTn>
                                        <p:tgtEl>
                                          <p:spTgt spid="1026"/>
                                        </p:tgtEl>
                                      </p:cBhvr>
                                      <p:to x="100000" y="100000"/>
                                    </p:animScale>
                                  </p:childTnLst>
                                </p:cTn>
                              </p:par>
                            </p:childTnLst>
                          </p:cTn>
                        </p:par>
                        <p:par>
                          <p:cTn id="23" fill="hold">
                            <p:stCondLst>
                              <p:cond delay="67994"/>
                            </p:stCondLst>
                            <p:childTnLst>
                              <p:par>
                                <p:cTn id="24" presetID="2" presetClass="entr" presetSubtype="1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68494"/>
                            </p:stCondLst>
                            <p:childTnLst>
                              <p:par>
                                <p:cTn id="29" presetID="2" presetClass="entr" presetSubtype="3"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16" presetClass="entr" presetSubtype="4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outHorizontal)">
                                      <p:cBhvr>
                                        <p:cTn id="35" dur="500"/>
                                        <p:tgtEl>
                                          <p:spTgt spid="11"/>
                                        </p:tgtEl>
                                      </p:cBhvr>
                                    </p:animEffect>
                                  </p:childTnLst>
                                </p:cTn>
                              </p:par>
                            </p:childTnLst>
                          </p:cTn>
                        </p:par>
                        <p:par>
                          <p:cTn id="36" fill="hold">
                            <p:stCondLst>
                              <p:cond delay="68994"/>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0" fill="hold" display="0">
                  <p:stCondLst>
                    <p:cond delay="indefinite"/>
                  </p:stCondLst>
                  <p:endCondLst>
                    <p:cond evt="onStopAudio" delay="0">
                      <p:tgtEl>
                        <p:sldTgt/>
                      </p:tgtEl>
                    </p:cond>
                  </p:endCondLst>
                </p:cTn>
                <p:tgtEl>
                  <p:spTgt spid="16"/>
                </p:tgtEl>
              </p:cMediaNode>
            </p:audio>
          </p:childTnLst>
        </p:cTn>
      </p:par>
    </p:tnLst>
    <p:bldLst>
      <p:bldP spid="11"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4" name="Picture 3">
            <a:extLst>
              <a:ext uri="{FF2B5EF4-FFF2-40B4-BE49-F238E27FC236}">
                <a16:creationId xmlns:a16="http://schemas.microsoft.com/office/drawing/2014/main" xmlns="" id="{C1861B92-221E-46A6-866D-33671D59FB27}"/>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622714" y="2027950"/>
            <a:ext cx="1091640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xmlns="" id="{D301631B-3930-4F65-A04A-04AF3610D3B1}"/>
              </a:ext>
            </a:extLst>
          </p:cNvPr>
          <p:cNvSpPr txBox="1">
            <a:spLocks noGrp="1"/>
          </p:cNvSpPr>
          <p:nvPr>
            <p:ph type="title"/>
          </p:nvPr>
        </p:nvSpPr>
        <p:spPr>
          <a:xfrm>
            <a:off x="957624" y="2485468"/>
            <a:ext cx="10246588" cy="763600"/>
          </a:xfrm>
          <a:prstGeom prst="rect">
            <a:avLst/>
          </a:prstGeom>
        </p:spPr>
        <p:txBody>
          <a:bodyPr spcFirstLastPara="1" wrap="square" lIns="121404" tIns="121404" rIns="121404" bIns="121404" anchor="ctr" anchorCtr="0">
            <a:noAutofit/>
          </a:bodyPr>
          <a:lstStyle/>
          <a:p>
            <a:r>
              <a:rPr lang="en" sz="4000">
                <a:solidFill>
                  <a:schemeClr val="bg2">
                    <a:lumMod val="75000"/>
                  </a:schemeClr>
                </a:solidFill>
                <a:latin typeface="+mj-lt"/>
                <a:ea typeface="Arial-Rounded" pitchFamily="34" charset="0"/>
                <a:cs typeface="Arial-Rounded" pitchFamily="34" charset="0"/>
              </a:rPr>
              <a:t>Bài 23: </a:t>
            </a:r>
            <a:r>
              <a:rPr lang="en-US" sz="4000">
                <a:solidFill>
                  <a:schemeClr val="bg2">
                    <a:lumMod val="75000"/>
                  </a:schemeClr>
                </a:solidFill>
                <a:latin typeface="+mj-lt"/>
                <a:ea typeface="Arial-Rounded" pitchFamily="34" charset="0"/>
                <a:cs typeface="Arial-Rounded" pitchFamily="34" charset="0"/>
              </a:rPr>
              <a:t>BÓP NÁT QUẢ CAM</a:t>
            </a:r>
            <a:endParaRPr sz="40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xmlns="" id="{03BB6DAE-E90A-4D3E-A3D9-7848AFC89693}"/>
              </a:ext>
            </a:extLst>
          </p:cNvPr>
          <p:cNvSpPr>
            <a:spLocks noGrp="1"/>
          </p:cNvSpPr>
          <p:nvPr>
            <p:ph type="subTitle" idx="4294967295"/>
          </p:nvPr>
        </p:nvSpPr>
        <p:spPr>
          <a:xfrm>
            <a:off x="9608468" y="4090207"/>
            <a:ext cx="1313177" cy="573705"/>
          </a:xfrm>
          <a:solidFill>
            <a:schemeClr val="accent5">
              <a:lumMod val="40000"/>
              <a:lumOff val="60000"/>
            </a:schemeClr>
          </a:solidFill>
        </p:spPr>
        <p:txBody>
          <a:bodyPr/>
          <a:lstStyle/>
          <a:p>
            <a:pPr marL="139700" indent="0" algn="ctr">
              <a:buNone/>
            </a:pPr>
            <a:r>
              <a:rPr lang="en-US" sz="2800">
                <a:solidFill>
                  <a:schemeClr val="tx1"/>
                </a:solidFill>
                <a:latin typeface="+mj-lt"/>
              </a:rPr>
              <a:t>S/100</a:t>
            </a:r>
          </a:p>
        </p:txBody>
      </p:sp>
      <p:sp>
        <p:nvSpPr>
          <p:cNvPr id="1935" name="Google Shape;561;p32">
            <a:extLst>
              <a:ext uri="{FF2B5EF4-FFF2-40B4-BE49-F238E27FC236}">
                <a16:creationId xmlns:a16="http://schemas.microsoft.com/office/drawing/2014/main" xmlns=""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mj-lt"/>
                <a:ea typeface="Arial-Rounded" pitchFamily="34" charset="0"/>
                <a:cs typeface="Arial-Rounded" pitchFamily="34" charset="0"/>
              </a:rPr>
              <a:t>Thứ … ngày … tháng … năm 2022</a:t>
            </a:r>
            <a:endParaRPr lang="pl-PL" sz="4389">
              <a:latin typeface="+mj-lt"/>
              <a:ea typeface="Arial-Rounded" pitchFamily="34" charset="0"/>
              <a:cs typeface="Arial-Rounded" pitchFamily="34" charset="0"/>
            </a:endParaRPr>
          </a:p>
        </p:txBody>
      </p:sp>
      <p:pic>
        <p:nvPicPr>
          <p:cNvPr id="3" name="Picture 2">
            <a:extLst>
              <a:ext uri="{FF2B5EF4-FFF2-40B4-BE49-F238E27FC236}">
                <a16:creationId xmlns:a16="http://schemas.microsoft.com/office/drawing/2014/main" xmlns="" id="{77D8E7EA-61ED-44E5-9455-A3EE431B89E4}"/>
              </a:ext>
            </a:extLst>
          </p:cNvPr>
          <p:cNvPicPr>
            <a:picLocks noChangeAspect="1"/>
          </p:cNvPicPr>
          <p:nvPr/>
        </p:nvPicPr>
        <p:blipFill>
          <a:blip r:embed="rId4"/>
          <a:stretch>
            <a:fillRect/>
          </a:stretch>
        </p:blipFill>
        <p:spPr>
          <a:xfrm>
            <a:off x="4547584" y="4090207"/>
            <a:ext cx="3066667" cy="2161905"/>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xmlns="" id="{6862A032-1218-41E0-99CE-CAD8F8F398F3}"/>
              </a:ext>
            </a:extLst>
          </p:cNvPr>
          <p:cNvGrpSpPr/>
          <p:nvPr/>
        </p:nvGrpSpPr>
        <p:grpSpPr>
          <a:xfrm>
            <a:off x="300642" y="0"/>
            <a:ext cx="11560554" cy="6974595"/>
            <a:chOff x="300642" y="-201007"/>
            <a:chExt cx="11560554" cy="6974595"/>
          </a:xfrm>
        </p:grpSpPr>
        <p:sp>
          <p:nvSpPr>
            <p:cNvPr id="289" name="TextBox 288">
              <a:extLst>
                <a:ext uri="{FF2B5EF4-FFF2-40B4-BE49-F238E27FC236}">
                  <a16:creationId xmlns:a16="http://schemas.microsoft.com/office/drawing/2014/main" xmlns="" id="{C03AF8B8-FCB8-4F11-8A0D-E38E00798793}"/>
                </a:ext>
              </a:extLst>
            </p:cNvPr>
            <p:cNvSpPr txBox="1"/>
            <p:nvPr/>
          </p:nvSpPr>
          <p:spPr>
            <a:xfrm>
              <a:off x="300642" y="310280"/>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292" name="TextBox 291">
              <a:extLst>
                <a:ext uri="{FF2B5EF4-FFF2-40B4-BE49-F238E27FC236}">
                  <a16:creationId xmlns:a16="http://schemas.microsoft.com/office/drawing/2014/main" xmlns="" id="{DF27BD9A-DB1A-46E3-B962-B4296A14C6B0}"/>
                </a:ext>
              </a:extLst>
            </p:cNvPr>
            <p:cNvSpPr txBox="1"/>
            <p:nvPr/>
          </p:nvSpPr>
          <p:spPr>
            <a:xfrm>
              <a:off x="2960632" y="-201007"/>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xmlns="" id="{5D31EE84-4CA9-4793-8658-4CC0CB4B25C7}"/>
              </a:ext>
            </a:extLst>
          </p:cNvPr>
          <p:cNvCxnSpPr>
            <a:cxnSpLocks/>
          </p:cNvCxnSpPr>
          <p:nvPr/>
        </p:nvCxnSpPr>
        <p:spPr>
          <a:xfrm>
            <a:off x="3734908" y="892093"/>
            <a:ext cx="10633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51F4CC4-B263-4FB1-BA93-F7A61D692798}"/>
              </a:ext>
            </a:extLst>
          </p:cNvPr>
          <p:cNvCxnSpPr>
            <a:cxnSpLocks/>
          </p:cNvCxnSpPr>
          <p:nvPr/>
        </p:nvCxnSpPr>
        <p:spPr>
          <a:xfrm>
            <a:off x="8979136" y="892093"/>
            <a:ext cx="15450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E02D15E-0F74-47D5-8464-AB32AA3109AA}"/>
              </a:ext>
            </a:extLst>
          </p:cNvPr>
          <p:cNvCxnSpPr>
            <a:cxnSpLocks/>
          </p:cNvCxnSpPr>
          <p:nvPr/>
        </p:nvCxnSpPr>
        <p:spPr>
          <a:xfrm>
            <a:off x="2091475" y="1267919"/>
            <a:ext cx="17982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53F6BAB-C50B-43CC-83AB-9523C14FE1B5}"/>
              </a:ext>
            </a:extLst>
          </p:cNvPr>
          <p:cNvCxnSpPr>
            <a:cxnSpLocks/>
          </p:cNvCxnSpPr>
          <p:nvPr/>
        </p:nvCxnSpPr>
        <p:spPr>
          <a:xfrm>
            <a:off x="10564727" y="1946044"/>
            <a:ext cx="12204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282C4704-AF33-424A-B16B-06DFB4091E3A}"/>
              </a:ext>
            </a:extLst>
          </p:cNvPr>
          <p:cNvCxnSpPr>
            <a:cxnSpLocks/>
          </p:cNvCxnSpPr>
          <p:nvPr/>
        </p:nvCxnSpPr>
        <p:spPr>
          <a:xfrm>
            <a:off x="4215303" y="6145788"/>
            <a:ext cx="5693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TotalTime>
  <Words>1021</Words>
  <Application>Microsoft Office PowerPoint</Application>
  <PresentationFormat>Custom</PresentationFormat>
  <Paragraphs>248</Paragraphs>
  <Slides>31</Slides>
  <Notes>22</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Arial-Rounded</vt:lpstr>
      <vt:lpstr>Britannic Bold</vt:lpstr>
      <vt:lpstr>Times New Roman</vt:lpstr>
      <vt:lpstr>Delius Unicase</vt:lpstr>
      <vt:lpstr>Scope One</vt:lpstr>
      <vt:lpstr>Arial Black</vt:lpstr>
      <vt:lpstr>Tahoma</vt:lpstr>
      <vt:lpstr>Patrick Hand</vt:lpstr>
      <vt:lpstr>Calibri</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23: BÓP NÁT QUẢ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Admin</cp:lastModifiedBy>
  <cp:revision>263</cp:revision>
  <dcterms:modified xsi:type="dcterms:W3CDTF">2022-04-18T02:31:06Z</dcterms:modified>
</cp:coreProperties>
</file>