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2" r:id="rId16"/>
    <p:sldId id="285" r:id="rId17"/>
    <p:sldId id="286" r:id="rId18"/>
    <p:sldId id="287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CEAC3-5055-4D39-B1B1-C8EF3D8FE044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A63B0-7CF6-4B27-A1ED-7B5328A5C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0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5016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6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6929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3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82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4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4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1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3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0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7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10306" y="274638"/>
            <a:ext cx="10971389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10306" y="1600201"/>
            <a:ext cx="10971389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06" y="6245225"/>
            <a:ext cx="284338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06" y="6245225"/>
            <a:ext cx="385938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06" y="6245225"/>
            <a:ext cx="284338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3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3954" y="1511508"/>
            <a:ext cx="10419805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8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8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 Box 45"/>
          <p:cNvSpPr txBox="1"/>
          <p:nvPr/>
        </p:nvSpPr>
        <p:spPr>
          <a:xfrm>
            <a:off x="3717926" y="4343401"/>
            <a:ext cx="672147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9977" y="587829"/>
            <a:ext cx="851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Thứ</a:t>
            </a:r>
            <a:r>
              <a:rPr lang="en-US" sz="3600" dirty="0" smtClean="0"/>
              <a:t> </a:t>
            </a:r>
            <a:r>
              <a:rPr lang="en-US" sz="3600" dirty="0" err="1" smtClean="0"/>
              <a:t>ba</a:t>
            </a:r>
            <a:r>
              <a:rPr lang="en-US" sz="3600" dirty="0" smtClean="0"/>
              <a:t> ngày 28 </a:t>
            </a:r>
            <a:r>
              <a:rPr lang="en-US" sz="3600" dirty="0" err="1" smtClean="0"/>
              <a:t>tháng</a:t>
            </a:r>
            <a:r>
              <a:rPr lang="en-US" sz="3600" dirty="0" smtClean="0"/>
              <a:t> 2 </a:t>
            </a:r>
            <a:r>
              <a:rPr lang="en-US" sz="3600" dirty="0" err="1" smtClean="0"/>
              <a:t>năm</a:t>
            </a:r>
            <a:r>
              <a:rPr lang="en-US" sz="3600" dirty="0" smtClean="0"/>
              <a:t> 2023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8363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/>
          <p:nvPr/>
        </p:nvSpPr>
        <p:spPr>
          <a:xfrm>
            <a:off x="1066800" y="228600"/>
            <a:ext cx="10515600" cy="7699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TextBox 5"/>
          <p:cNvSpPr txBox="1"/>
          <p:nvPr/>
        </p:nvSpPr>
        <p:spPr>
          <a:xfrm>
            <a:off x="1066800" y="1828800"/>
            <a:ext cx="10515600" cy="76993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89025" y="3657600"/>
            <a:ext cx="10058400" cy="1601788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gì sẽ xảy ra với thực vật </a:t>
            </a:r>
          </a:p>
          <a:p>
            <a:pPr algn="ctr" eaLnBrk="1" hangingPunct="1"/>
            <a:r>
              <a:rPr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không có ánh sáng?</a:t>
            </a:r>
            <a:endParaRPr sz="4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01676" y="612775"/>
            <a:ext cx="11054895" cy="4800600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>
              <a:lnSpc>
                <a:spcPct val="130000"/>
              </a:lnSpc>
            </a:pPr>
            <a:r>
              <a:rPr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ánh sáng thực vật </a:t>
            </a:r>
          </a:p>
          <a:p>
            <a:pPr eaLnBrk="1" hangingPunct="1">
              <a:lnSpc>
                <a:spcPct val="130000"/>
              </a:lnSpc>
            </a:pPr>
            <a:r>
              <a:rPr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mau chóng t</a:t>
            </a:r>
            <a:r>
              <a:rPr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lụi vì chúng</a:t>
            </a:r>
          </a:p>
          <a:p>
            <a:pPr eaLnBrk="1" hangingPunct="1">
              <a:lnSpc>
                <a:spcPct val="130000"/>
              </a:lnSpc>
            </a:pPr>
            <a:r>
              <a:rPr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cần ánh sáng để duy trì sự sống.</a:t>
            </a:r>
            <a:endParaRPr sz="6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828676" y="2098675"/>
            <a:ext cx="434975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871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706563" y="457200"/>
            <a:ext cx="9601200" cy="57150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Vai trò của mặt trời với thực vật</a:t>
            </a:r>
          </a:p>
          <a:p>
            <a:pPr eaLnBrk="1" hangingPunct="1"/>
            <a:r>
              <a:rPr sz="4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3 v</a:t>
            </a:r>
            <a:r>
              <a:rPr sz="4400" dirty="0">
                <a:solidFill>
                  <a:srgbClr val="33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sz="4400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0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Untitled-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25" y="228600"/>
            <a:ext cx="4572000" cy="419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6" descr="Untitled-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1" y="228600"/>
            <a:ext cx="4259263" cy="419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 Diagonal Corner Rectangle 1"/>
          <p:cNvSpPr/>
          <p:nvPr/>
        </p:nvSpPr>
        <p:spPr>
          <a:xfrm>
            <a:off x="1066801" y="4857750"/>
            <a:ext cx="9212263" cy="9906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Bạn hãy dự đoán xem cây n</a:t>
            </a:r>
            <a:r>
              <a:rPr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sẽ xanh tốt hơn? Tại sao?</a:t>
            </a:r>
            <a:endParaRPr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89525" y="3810000"/>
            <a:ext cx="731838" cy="609600"/>
          </a:xfrm>
          <a:prstGeom prst="ellipse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9661525" y="3810000"/>
            <a:ext cx="731838" cy="609600"/>
          </a:xfrm>
          <a:prstGeom prst="ellipse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4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36626" y="4648200"/>
            <a:ext cx="9948863" cy="1657350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ở hình 3 sẽ xanh tốt hơn vì </a:t>
            </a:r>
            <a:r>
              <a:rPr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</a:p>
          <a:p>
            <a:pPr algn="ctr" eaLnBrk="1" hangingPunct="1"/>
            <a:r>
              <a:rPr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 ánh sáng </a:t>
            </a:r>
            <a:r>
              <a:rPr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cây phát triển. </a:t>
            </a:r>
            <a:endParaRPr sz="4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7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9" name="Picture 13" descr="539455960_66f83df6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039" y="77788"/>
            <a:ext cx="7223125" cy="647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10" name="Picture 14" descr="CayCocnha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63" y="92076"/>
            <a:ext cx="10698162" cy="635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12" name="Picture 16" descr="orange_tree946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63" y="39688"/>
            <a:ext cx="10698162" cy="65532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2558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1181101" y="3101975"/>
            <a:ext cx="9966325" cy="973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-Thực vật giúp gì cho con người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1" y="422275"/>
            <a:ext cx="10355263" cy="973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</a:t>
            </a:r>
            <a:r>
              <a:rPr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 lại sự sống cho </a:t>
            </a:r>
            <a:r>
              <a:rPr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vật.</a:t>
            </a:r>
            <a:endParaRPr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938" y="3101976"/>
            <a:ext cx="10790238" cy="1852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</a:t>
            </a:r>
            <a:r>
              <a:rPr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cung cấp thức ăn, không khí sạch cho </a:t>
            </a:r>
            <a:r>
              <a:rPr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 v</a:t>
            </a:r>
            <a:r>
              <a:rPr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người.</a:t>
            </a:r>
            <a:endParaRPr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869475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1600200"/>
            <a:ext cx="1051560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Không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ánh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sáng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vật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sẽ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mau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chóng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tàn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lụi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vì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chúng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ánh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sáng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để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duy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trì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sự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sống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.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Mặt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trời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đem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lại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sự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sống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vật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vật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lại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cung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cấp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thức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ăn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không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khí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sạch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động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vật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 con </a:t>
            </a:r>
            <a:r>
              <a:rPr lang="en-US" sz="4000" b="1" dirty="0" err="1">
                <a:solidFill>
                  <a:srgbClr val="0000FF"/>
                </a:solidFill>
                <a:latin typeface="Arial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Arial"/>
              </a:rPr>
              <a:t>.</a:t>
            </a:r>
          </a:p>
        </p:txBody>
      </p:sp>
      <p:sp>
        <p:nvSpPr>
          <p:cNvPr id="28675" name="Rectangle 1"/>
          <p:cNvSpPr/>
          <p:nvPr/>
        </p:nvSpPr>
        <p:spPr>
          <a:xfrm>
            <a:off x="3946525" y="457201"/>
            <a:ext cx="2351088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BÀI HỌC</a:t>
            </a:r>
          </a:p>
        </p:txBody>
      </p:sp>
    </p:spTree>
    <p:extLst>
      <p:ext uri="{BB962C8B-B14F-4D97-AF65-F5344CB8AC3E}">
        <p14:creationId xmlns:p14="http://schemas.microsoft.com/office/powerpoint/2010/main" val="3574360596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/>
          <p:nvPr/>
        </p:nvSpPr>
        <p:spPr>
          <a:xfrm>
            <a:off x="609600" y="0"/>
            <a:ext cx="1841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Rectangle 3"/>
          <p:cNvSpPr/>
          <p:nvPr/>
        </p:nvSpPr>
        <p:spPr>
          <a:xfrm>
            <a:off x="609600" y="-28575"/>
            <a:ext cx="1841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48" name="Rectangle 4"/>
          <p:cNvSpPr/>
          <p:nvPr/>
        </p:nvSpPr>
        <p:spPr>
          <a:xfrm>
            <a:off x="609600" y="3233738"/>
            <a:ext cx="1841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889760" y="895351"/>
            <a:ext cx="7246620" cy="132343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ánh sáng, thực vật sẽ như thế n</a:t>
            </a:r>
            <a:r>
              <a:rPr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072640" y="2590802"/>
            <a:ext cx="7091208" cy="76944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 chóng t</a:t>
            </a:r>
            <a:r>
              <a:rPr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lụi</a:t>
            </a:r>
            <a:endParaRPr sz="4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5" name="Text Box 7"/>
          <p:cNvSpPr txBox="1"/>
          <p:nvPr/>
        </p:nvSpPr>
        <p:spPr>
          <a:xfrm>
            <a:off x="609601" y="3200400"/>
            <a:ext cx="2835275" cy="1373188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2072640" y="3840165"/>
            <a:ext cx="7498080" cy="76944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 tươi tốt</a:t>
            </a:r>
            <a:endParaRPr sz="4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2072640" y="4983165"/>
            <a:ext cx="7498080" cy="76944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bình thường</a:t>
            </a:r>
            <a:endParaRPr sz="32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2072640" y="2510881"/>
            <a:ext cx="7091208" cy="76944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 chóng t</a:t>
            </a:r>
            <a:r>
              <a:rPr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lụi</a:t>
            </a:r>
            <a:endParaRPr sz="4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67" name="Oval 23"/>
          <p:cNvSpPr/>
          <p:nvPr/>
        </p:nvSpPr>
        <p:spPr>
          <a:xfrm>
            <a:off x="1066801" y="2590800"/>
            <a:ext cx="822325" cy="609600"/>
          </a:xfrm>
          <a:prstGeom prst="ellipse">
            <a:avLst/>
          </a:prstGeom>
          <a:solidFill>
            <a:schemeClr val="bg1"/>
          </a:solidFill>
          <a:ln w="57150" cap="flat" cmpd="thickThin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</a:t>
            </a:r>
            <a:endParaRPr lang="en-US" altLang="en-US" sz="20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1768" name="Oval 24"/>
          <p:cNvSpPr/>
          <p:nvPr/>
        </p:nvSpPr>
        <p:spPr>
          <a:xfrm>
            <a:off x="1066801" y="4953000"/>
            <a:ext cx="822325" cy="609600"/>
          </a:xfrm>
          <a:prstGeom prst="ellipse">
            <a:avLst/>
          </a:prstGeom>
          <a:solidFill>
            <a:schemeClr val="bg1"/>
          </a:solidFill>
          <a:ln w="57150" cap="flat" cmpd="thickThin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</a:t>
            </a:r>
            <a:endParaRPr lang="en-US" altLang="en-US" sz="20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1769" name="Oval 25"/>
          <p:cNvSpPr/>
          <p:nvPr/>
        </p:nvSpPr>
        <p:spPr>
          <a:xfrm>
            <a:off x="1066801" y="3733800"/>
            <a:ext cx="822325" cy="609600"/>
          </a:xfrm>
          <a:prstGeom prst="ellipse">
            <a:avLst/>
          </a:prstGeom>
          <a:solidFill>
            <a:schemeClr val="bg1"/>
          </a:solidFill>
          <a:ln w="57150" cap="flat" cmpd="thickThin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altLang="en-US" sz="20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4298" name="Oval 26"/>
          <p:cNvSpPr/>
          <p:nvPr/>
        </p:nvSpPr>
        <p:spPr>
          <a:xfrm>
            <a:off x="1066801" y="2624138"/>
            <a:ext cx="822325" cy="609600"/>
          </a:xfrm>
          <a:prstGeom prst="ellipse">
            <a:avLst/>
          </a:prstGeom>
          <a:solidFill>
            <a:srgbClr val="FFFF00"/>
          </a:solidFill>
          <a:ln w="57150" cap="flat" cmpd="thickThin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86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/>
          <p:nvPr/>
        </p:nvSpPr>
        <p:spPr>
          <a:xfrm>
            <a:off x="609600" y="0"/>
            <a:ext cx="1841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2771" name="Rectangle 3"/>
          <p:cNvSpPr/>
          <p:nvPr/>
        </p:nvSpPr>
        <p:spPr>
          <a:xfrm>
            <a:off x="609600" y="-28575"/>
            <a:ext cx="1841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2772" name="Rectangle 4"/>
          <p:cNvSpPr/>
          <p:nvPr/>
        </p:nvSpPr>
        <p:spPr>
          <a:xfrm>
            <a:off x="609600" y="3233738"/>
            <a:ext cx="1841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569720" y="798733"/>
            <a:ext cx="877824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BBE0E3"/>
              </a:buClr>
              <a:buSzPct val="65000"/>
            </a:pPr>
            <a:r>
              <a:rPr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Mỗi lo</a:t>
            </a:r>
            <a:r>
              <a:rPr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cây khác nhau có nhu cầu về ánh sáng như thế n</a:t>
            </a:r>
            <a:r>
              <a:rPr sz="4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40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072640" y="2590800"/>
            <a:ext cx="6263640" cy="707886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 cầu giống nhau</a:t>
            </a:r>
            <a:endParaRPr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9" name="Text Box 7"/>
          <p:cNvSpPr txBox="1"/>
          <p:nvPr/>
        </p:nvSpPr>
        <p:spPr>
          <a:xfrm>
            <a:off x="609601" y="3200400"/>
            <a:ext cx="2835275" cy="1373188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2118360" y="3734596"/>
            <a:ext cx="6263640" cy="769441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nhu cầu gì</a:t>
            </a:r>
            <a:endParaRPr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2072640" y="5135565"/>
            <a:ext cx="6263640" cy="769441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 cầu khác nhau</a:t>
            </a:r>
            <a:endParaRPr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1969959" y="5135565"/>
            <a:ext cx="6366323" cy="769441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 cầu khác nhau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91" name="Oval 23"/>
          <p:cNvSpPr/>
          <p:nvPr/>
        </p:nvSpPr>
        <p:spPr>
          <a:xfrm>
            <a:off x="1066801" y="2590800"/>
            <a:ext cx="822325" cy="609600"/>
          </a:xfrm>
          <a:prstGeom prst="ellipse">
            <a:avLst/>
          </a:prstGeom>
          <a:solidFill>
            <a:schemeClr val="bg1"/>
          </a:solidFill>
          <a:ln w="57150" cap="flat" cmpd="thickThin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</a:t>
            </a:r>
            <a:endParaRPr lang="en-US" altLang="en-US" sz="20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2792" name="Oval 24"/>
          <p:cNvSpPr/>
          <p:nvPr/>
        </p:nvSpPr>
        <p:spPr>
          <a:xfrm>
            <a:off x="1066801" y="4953000"/>
            <a:ext cx="822325" cy="609600"/>
          </a:xfrm>
          <a:prstGeom prst="ellipse">
            <a:avLst/>
          </a:prstGeom>
          <a:solidFill>
            <a:schemeClr val="bg1"/>
          </a:solidFill>
          <a:ln w="57150" cap="flat" cmpd="thickThin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</a:t>
            </a:r>
            <a:endParaRPr lang="en-US" altLang="en-US" sz="20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2793" name="Oval 25"/>
          <p:cNvSpPr/>
          <p:nvPr/>
        </p:nvSpPr>
        <p:spPr>
          <a:xfrm>
            <a:off x="1066801" y="3733800"/>
            <a:ext cx="822325" cy="609600"/>
          </a:xfrm>
          <a:prstGeom prst="ellipse">
            <a:avLst/>
          </a:prstGeom>
          <a:solidFill>
            <a:schemeClr val="bg1"/>
          </a:solidFill>
          <a:ln w="57150" cap="flat" cmpd="thickThin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altLang="en-US" sz="20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5322" name="Oval 26"/>
          <p:cNvSpPr/>
          <p:nvPr/>
        </p:nvSpPr>
        <p:spPr>
          <a:xfrm>
            <a:off x="1066801" y="4953000"/>
            <a:ext cx="822325" cy="609600"/>
          </a:xfrm>
          <a:prstGeom prst="ellipse">
            <a:avLst/>
          </a:prstGeom>
          <a:solidFill>
            <a:srgbClr val="FFFF00"/>
          </a:solidFill>
          <a:ln w="57150" cap="flat" cmpd="thickThin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</a:t>
            </a:r>
            <a:endParaRPr lang="en-US" altLang="en-US" sz="20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9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/>
          <p:nvPr/>
        </p:nvSpPr>
        <p:spPr>
          <a:xfrm>
            <a:off x="609600" y="0"/>
            <a:ext cx="1841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3795" name="Rectangle 3"/>
          <p:cNvSpPr/>
          <p:nvPr/>
        </p:nvSpPr>
        <p:spPr>
          <a:xfrm>
            <a:off x="609600" y="-28575"/>
            <a:ext cx="1841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3796" name="Rectangle 4"/>
          <p:cNvSpPr/>
          <p:nvPr/>
        </p:nvSpPr>
        <p:spPr>
          <a:xfrm>
            <a:off x="609600" y="3233738"/>
            <a:ext cx="1841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066800" y="769443"/>
            <a:ext cx="1007364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đem lại sự sống cho thực vật, thực vật lại cung cấp:</a:t>
            </a:r>
            <a:endParaRPr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00" name="Text Box 6"/>
          <p:cNvSpPr txBox="1"/>
          <p:nvPr/>
        </p:nvSpPr>
        <p:spPr>
          <a:xfrm>
            <a:off x="2160589" y="2336801"/>
            <a:ext cx="6308725" cy="7080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 cho con người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01" name="Text Box 7"/>
          <p:cNvSpPr txBox="1"/>
          <p:nvPr/>
        </p:nvSpPr>
        <p:spPr>
          <a:xfrm>
            <a:off x="630239" y="3343275"/>
            <a:ext cx="2835275" cy="1373188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02" name="Text Box 8"/>
          <p:cNvSpPr txBox="1"/>
          <p:nvPr/>
        </p:nvSpPr>
        <p:spPr>
          <a:xfrm>
            <a:off x="2246314" y="3733801"/>
            <a:ext cx="6308725" cy="13239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 canh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03" name="Text Box 9"/>
          <p:cNvSpPr txBox="1"/>
          <p:nvPr/>
        </p:nvSpPr>
        <p:spPr>
          <a:xfrm>
            <a:off x="2019301" y="5173664"/>
            <a:ext cx="6765925" cy="7080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đẹp cho con người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05" name="Oval 22"/>
          <p:cNvSpPr/>
          <p:nvPr/>
        </p:nvSpPr>
        <p:spPr>
          <a:xfrm>
            <a:off x="1154113" y="2435225"/>
            <a:ext cx="823912" cy="609600"/>
          </a:xfrm>
          <a:prstGeom prst="ellipse">
            <a:avLst/>
          </a:prstGeom>
          <a:solidFill>
            <a:schemeClr val="bg1"/>
          </a:solidFill>
          <a:ln w="57150" cap="flat" cmpd="thickThin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3806" name="Oval 23"/>
          <p:cNvSpPr/>
          <p:nvPr/>
        </p:nvSpPr>
        <p:spPr>
          <a:xfrm>
            <a:off x="1012826" y="5143500"/>
            <a:ext cx="823913" cy="609600"/>
          </a:xfrm>
          <a:prstGeom prst="ellipse">
            <a:avLst/>
          </a:prstGeom>
          <a:solidFill>
            <a:schemeClr val="bg1"/>
          </a:solidFill>
          <a:ln w="57150" cap="flat" cmpd="thickThin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3807" name="Oval 24"/>
          <p:cNvSpPr/>
          <p:nvPr/>
        </p:nvSpPr>
        <p:spPr>
          <a:xfrm>
            <a:off x="1012826" y="3706813"/>
            <a:ext cx="823913" cy="647700"/>
          </a:xfrm>
          <a:prstGeom prst="ellipse">
            <a:avLst/>
          </a:prstGeom>
          <a:solidFill>
            <a:schemeClr val="bg1"/>
          </a:solidFill>
          <a:ln w="57150" cap="flat" cmpd="thickThin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3273" name="Oval 25"/>
          <p:cNvSpPr/>
          <p:nvPr/>
        </p:nvSpPr>
        <p:spPr>
          <a:xfrm>
            <a:off x="1030288" y="3697288"/>
            <a:ext cx="823912" cy="609600"/>
          </a:xfrm>
          <a:prstGeom prst="ellipse">
            <a:avLst/>
          </a:prstGeom>
          <a:solidFill>
            <a:srgbClr val="FFFF00"/>
          </a:solidFill>
          <a:ln w="57150" cap="flat" cmpd="thickThin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1976439" y="3077164"/>
            <a:ext cx="6862760" cy="132343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Thức ăn, không khí sạch cho động vật v</a:t>
            </a:r>
            <a:r>
              <a:rPr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người</a:t>
            </a:r>
            <a:endParaRPr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84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32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/>
          <p:nvPr/>
        </p:nvSpPr>
        <p:spPr>
          <a:xfrm>
            <a:off x="609600" y="0"/>
            <a:ext cx="1841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4819" name="Rectangle 3"/>
          <p:cNvSpPr/>
          <p:nvPr/>
        </p:nvSpPr>
        <p:spPr>
          <a:xfrm>
            <a:off x="609600" y="-28575"/>
            <a:ext cx="1841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4820" name="Rectangle 4"/>
          <p:cNvSpPr/>
          <p:nvPr/>
        </p:nvSpPr>
        <p:spPr>
          <a:xfrm>
            <a:off x="609600" y="3233738"/>
            <a:ext cx="1841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066800" y="978993"/>
            <a:ext cx="9692640" cy="769441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spcBef>
                <a:spcPct val="50000"/>
              </a:spcBef>
            </a:pPr>
            <a:r>
              <a:rPr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Mặt trời đem lại sự sống cho :</a:t>
            </a:r>
            <a:endParaRPr sz="4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049780" y="2556303"/>
            <a:ext cx="6766560" cy="83099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người, động </a:t>
            </a:r>
            <a:r>
              <a:rPr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sz="4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27" name="Text Box 7"/>
          <p:cNvSpPr txBox="1"/>
          <p:nvPr/>
        </p:nvSpPr>
        <p:spPr>
          <a:xfrm>
            <a:off x="609601" y="3200400"/>
            <a:ext cx="2835275" cy="1373188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2072640" y="3804149"/>
            <a:ext cx="6766560" cy="769441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Thực vật</a:t>
            </a:r>
            <a:endParaRPr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2072640" y="5135565"/>
            <a:ext cx="6766560" cy="769441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ý trên</a:t>
            </a:r>
            <a:endParaRPr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1993900" y="5175250"/>
            <a:ext cx="6877050" cy="76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ý trên</a:t>
            </a:r>
            <a:endParaRPr sz="4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37" name="Oval 23"/>
          <p:cNvSpPr/>
          <p:nvPr/>
        </p:nvSpPr>
        <p:spPr>
          <a:xfrm>
            <a:off x="1066801" y="2590800"/>
            <a:ext cx="822325" cy="609600"/>
          </a:xfrm>
          <a:prstGeom prst="ellipse">
            <a:avLst/>
          </a:prstGeom>
          <a:solidFill>
            <a:schemeClr val="bg1"/>
          </a:solidFill>
          <a:ln w="57150" cap="flat" cmpd="thickThin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</a:t>
            </a:r>
            <a:endParaRPr lang="en-US" altLang="en-US" sz="20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4838" name="Oval 24"/>
          <p:cNvSpPr/>
          <p:nvPr/>
        </p:nvSpPr>
        <p:spPr>
          <a:xfrm>
            <a:off x="1066801" y="5172075"/>
            <a:ext cx="822325" cy="609600"/>
          </a:xfrm>
          <a:prstGeom prst="ellipse">
            <a:avLst/>
          </a:prstGeom>
          <a:solidFill>
            <a:schemeClr val="bg1"/>
          </a:solidFill>
          <a:ln w="57150" cap="flat" cmpd="thickThin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</a:t>
            </a:r>
            <a:endParaRPr lang="en-US" altLang="en-US" sz="20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4839" name="Oval 25"/>
          <p:cNvSpPr/>
          <p:nvPr/>
        </p:nvSpPr>
        <p:spPr>
          <a:xfrm>
            <a:off x="1066801" y="3733800"/>
            <a:ext cx="822325" cy="609600"/>
          </a:xfrm>
          <a:prstGeom prst="ellipse">
            <a:avLst/>
          </a:prstGeom>
          <a:solidFill>
            <a:schemeClr val="bg1"/>
          </a:solidFill>
          <a:ln w="57150" cap="flat" cmpd="thickThin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altLang="en-US" sz="20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5322" name="Oval 26"/>
          <p:cNvSpPr/>
          <p:nvPr/>
        </p:nvSpPr>
        <p:spPr>
          <a:xfrm>
            <a:off x="1066801" y="5295900"/>
            <a:ext cx="822325" cy="609600"/>
          </a:xfrm>
          <a:prstGeom prst="ellipse">
            <a:avLst/>
          </a:prstGeom>
          <a:solidFill>
            <a:schemeClr val="accent1"/>
          </a:solidFill>
          <a:ln w="57150" cap="flat" cmpd="thickThin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6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3814"/>
            <a:ext cx="11066463" cy="683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WordArt 7"/>
          <p:cNvSpPr>
            <a:spLocks noTextEdit="1"/>
          </p:cNvSpPr>
          <p:nvPr/>
        </p:nvSpPr>
        <p:spPr>
          <a:xfrm>
            <a:off x="4999039" y="3054350"/>
            <a:ext cx="4846637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Khởi</a:t>
            </a:r>
            <a:r>
              <a:rPr lang="en-US" sz="6000" b="1" dirty="0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6000" b="1" dirty="0" err="1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động</a:t>
            </a:r>
            <a:endParaRPr lang="en-US" sz="6000" b="1" dirty="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4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/>
          <p:nvPr/>
        </p:nvSpPr>
        <p:spPr>
          <a:xfrm>
            <a:off x="884238" y="228600"/>
            <a:ext cx="106981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CC0066"/>
              </a:solidFill>
              <a:latin typeface=".VnTime" panose="020B7200000000000000" pitchFamily="34" charset="0"/>
            </a:endParaRPr>
          </a:p>
        </p:txBody>
      </p:sp>
      <p:sp>
        <p:nvSpPr>
          <p:cNvPr id="5123" name="Text Box 20"/>
          <p:cNvSpPr txBox="1"/>
          <p:nvPr/>
        </p:nvSpPr>
        <p:spPr>
          <a:xfrm>
            <a:off x="5089525" y="2430464"/>
            <a:ext cx="33845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TextBox 9"/>
          <p:cNvSpPr txBox="1"/>
          <p:nvPr/>
        </p:nvSpPr>
        <p:spPr>
          <a:xfrm>
            <a:off x="1249363" y="666750"/>
            <a:ext cx="1005840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HP001 5Ha" pitchFamily="34" charset="-127"/>
              </a:rPr>
              <a:t>1. Bóng tối được tạo thành như thế nào?</a:t>
            </a:r>
          </a:p>
        </p:txBody>
      </p:sp>
      <p:sp>
        <p:nvSpPr>
          <p:cNvPr id="3079" name="TextBox 9"/>
          <p:cNvSpPr txBox="1"/>
          <p:nvPr/>
        </p:nvSpPr>
        <p:spPr>
          <a:xfrm>
            <a:off x="1249363" y="2981325"/>
            <a:ext cx="10058400" cy="2586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HP001 5Ha" pitchFamily="34" charset="-127"/>
              </a:rPr>
              <a:t>* Bóng tối được tạo thành ở phía sau vật cản sáng (khi vật đó được chiếu sáng).</a:t>
            </a:r>
          </a:p>
        </p:txBody>
      </p:sp>
    </p:spTree>
    <p:extLst>
      <p:ext uri="{BB962C8B-B14F-4D97-AF65-F5344CB8AC3E}">
        <p14:creationId xmlns:p14="http://schemas.microsoft.com/office/powerpoint/2010/main" val="3105723601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xfrm>
            <a:off x="884238" y="609600"/>
            <a:ext cx="10698162" cy="533400"/>
          </a:xfrm>
          <a:solidFill>
            <a:schemeClr val="bg1">
              <a:alpha val="100000"/>
            </a:schemeClr>
          </a:solidFill>
        </p:spPr>
        <p:txBody>
          <a:bodyPr vert="horz" wrap="square" lIns="91440" tIns="45720" rIns="91440" bIns="45720" anchor="t"/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en-US" altLang="en-US" b="1" dirty="0"/>
              <a:t>2. Mặt trời chiếu sáng từ </a:t>
            </a:r>
            <a:r>
              <a:rPr lang="en-US" altLang="en-US" b="1"/>
              <a:t>phía </a:t>
            </a:r>
            <a:r>
              <a:rPr lang="en-US" altLang="en-US" b="1" smtClean="0"/>
              <a:t>nào? </a:t>
            </a:r>
            <a:r>
              <a:rPr lang="en-US" altLang="en-US" b="1" dirty="0"/>
              <a:t>Vì sao?</a:t>
            </a:r>
          </a:p>
        </p:txBody>
      </p:sp>
      <p:pic>
        <p:nvPicPr>
          <p:cNvPr id="34821" name="Picture 5" descr="CO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1" y="1600200"/>
            <a:ext cx="8001000" cy="510540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77864" y="3276600"/>
            <a:ext cx="1096963" cy="762000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50000">
                <a:srgbClr val="FFFFFF"/>
              </a:gs>
              <a:gs pos="100000">
                <a:srgbClr val="CCFF66"/>
              </a:gs>
            </a:gsLst>
            <a:lin ang="5400000" scaled="1"/>
          </a:gradFill>
          <a:ln w="9525">
            <a:noFill/>
            <a:miter lim="800000"/>
          </a:ln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Trái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382251" y="3428206"/>
            <a:ext cx="1096963" cy="610394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50000">
                <a:srgbClr val="FFFFFF"/>
              </a:gs>
              <a:gs pos="100000">
                <a:srgbClr val="CCFF66"/>
              </a:gs>
            </a:gsLst>
            <a:lin ang="5400000" scaled="1"/>
          </a:gradFill>
          <a:ln w="9525">
            <a:noFill/>
            <a:miter lim="800000"/>
          </a:ln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Phải </a:t>
            </a:r>
            <a:endParaRPr sz="32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150" name="Picture 7" descr="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800000" flipV="1">
            <a:off x="609600" y="-9525"/>
            <a:ext cx="10972800" cy="18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8" descr="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800000" flipV="1">
            <a:off x="609600" y="6764339"/>
            <a:ext cx="10972800" cy="16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9" descr="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 flipV="1">
            <a:off x="-2727325" y="3336926"/>
            <a:ext cx="6858000" cy="182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10" descr="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 flipV="1">
            <a:off x="8061325" y="3336926"/>
            <a:ext cx="6858000" cy="1825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44350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9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35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2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2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2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2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2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2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2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2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2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nimBg="1"/>
      <p:bldP spid="2" grpId="0" build="p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03314" y="331789"/>
            <a:ext cx="10456863" cy="1495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  <a:ea typeface="HP001 5Ha" pitchFamily="34" charset="-127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bóng</a:t>
            </a:r>
            <a:r>
              <a:rPr lang="en-US" sz="4000" b="1" dirty="0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tối</a:t>
            </a:r>
            <a:r>
              <a:rPr lang="en-US" sz="4000" b="1" dirty="0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đổi</a:t>
            </a:r>
            <a:r>
              <a:rPr lang="en-US" sz="4000" b="1" dirty="0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333399">
                    <a:lumMod val="75000"/>
                  </a:srgbClr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7171" name="Group 7"/>
          <p:cNvGrpSpPr/>
          <p:nvPr/>
        </p:nvGrpSpPr>
        <p:grpSpPr>
          <a:xfrm>
            <a:off x="974725" y="5324476"/>
            <a:ext cx="10333038" cy="771525"/>
            <a:chOff x="304800" y="5324475"/>
            <a:chExt cx="8610600" cy="771525"/>
          </a:xfrm>
        </p:grpSpPr>
        <p:sp>
          <p:nvSpPr>
            <p:cNvPr id="7183" name="Text Box 19"/>
            <p:cNvSpPr txBox="1"/>
            <p:nvPr/>
          </p:nvSpPr>
          <p:spPr>
            <a:xfrm>
              <a:off x="1219200" y="5334000"/>
              <a:ext cx="7696200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Tất cả cách trên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04800" y="5324475"/>
              <a:ext cx="838200" cy="7715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00" b="1" dirty="0">
                  <a:solidFill>
                    <a:srgbClr val="000000"/>
                  </a:solidFill>
                  <a:latin typeface="Arial"/>
                </a:rPr>
                <a:t>D</a:t>
              </a:r>
            </a:p>
          </p:txBody>
        </p:sp>
      </p:grpSp>
      <p:grpSp>
        <p:nvGrpSpPr>
          <p:cNvPr id="7172" name="Group 6"/>
          <p:cNvGrpSpPr/>
          <p:nvPr/>
        </p:nvGrpSpPr>
        <p:grpSpPr>
          <a:xfrm>
            <a:off x="884239" y="4495801"/>
            <a:ext cx="10574337" cy="771525"/>
            <a:chOff x="228600" y="4495800"/>
            <a:chExt cx="8812212" cy="771525"/>
          </a:xfrm>
        </p:grpSpPr>
        <p:sp>
          <p:nvSpPr>
            <p:cNvPr id="7181" name="Text Box 5"/>
            <p:cNvSpPr txBox="1"/>
            <p:nvPr/>
          </p:nvSpPr>
          <p:spPr>
            <a:xfrm>
              <a:off x="1066799" y="4495800"/>
              <a:ext cx="7974013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Dịch chuyển nguồn sáng lại gần vật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228600" y="4495800"/>
              <a:ext cx="838200" cy="7715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00" b="1" dirty="0">
                  <a:solidFill>
                    <a:srgbClr val="000000"/>
                  </a:solidFill>
                  <a:latin typeface="Arial"/>
                </a:rPr>
                <a:t>C</a:t>
              </a:r>
            </a:p>
          </p:txBody>
        </p:sp>
      </p:grpSp>
      <p:grpSp>
        <p:nvGrpSpPr>
          <p:cNvPr id="7173" name="Group 5"/>
          <p:cNvGrpSpPr/>
          <p:nvPr/>
        </p:nvGrpSpPr>
        <p:grpSpPr>
          <a:xfrm>
            <a:off x="884239" y="3657601"/>
            <a:ext cx="10333037" cy="771525"/>
            <a:chOff x="228600" y="3657600"/>
            <a:chExt cx="8610600" cy="771525"/>
          </a:xfrm>
        </p:grpSpPr>
        <p:sp>
          <p:nvSpPr>
            <p:cNvPr id="7179" name="Text Box 14"/>
            <p:cNvSpPr txBox="1"/>
            <p:nvPr/>
          </p:nvSpPr>
          <p:spPr>
            <a:xfrm>
              <a:off x="1143000" y="3657600"/>
              <a:ext cx="7696200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Dịch chuyển nguồn sáng ra xa vật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3657600"/>
              <a:ext cx="838200" cy="7715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00" b="1" dirty="0">
                  <a:solidFill>
                    <a:srgbClr val="000000"/>
                  </a:solidFill>
                  <a:latin typeface="Arial"/>
                </a:rPr>
                <a:t>B</a:t>
              </a:r>
            </a:p>
          </p:txBody>
        </p:sp>
      </p:grpSp>
      <p:sp>
        <p:nvSpPr>
          <p:cNvPr id="7174" name="TextBox 2"/>
          <p:cNvSpPr txBox="1"/>
          <p:nvPr/>
        </p:nvSpPr>
        <p:spPr>
          <a:xfrm>
            <a:off x="2087564" y="3048001"/>
            <a:ext cx="76660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175" name="Group 3"/>
          <p:cNvGrpSpPr/>
          <p:nvPr/>
        </p:nvGrpSpPr>
        <p:grpSpPr>
          <a:xfrm>
            <a:off x="884239" y="2705101"/>
            <a:ext cx="10423525" cy="771525"/>
            <a:chOff x="228600" y="2705100"/>
            <a:chExt cx="8686800" cy="772279"/>
          </a:xfrm>
        </p:grpSpPr>
        <p:sp>
          <p:nvSpPr>
            <p:cNvPr id="22" name="Oval 21"/>
            <p:cNvSpPr/>
            <p:nvPr/>
          </p:nvSpPr>
          <p:spPr>
            <a:xfrm>
              <a:off x="228600" y="2705100"/>
              <a:ext cx="838200" cy="7722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00" b="1" dirty="0">
                  <a:solidFill>
                    <a:srgbClr val="000000"/>
                  </a:solidFill>
                  <a:latin typeface="Arial"/>
                </a:rPr>
                <a:t>A</a:t>
              </a:r>
            </a:p>
          </p:txBody>
        </p:sp>
        <p:sp>
          <p:nvSpPr>
            <p:cNvPr id="7178" name="Text Box 12"/>
            <p:cNvSpPr txBox="1"/>
            <p:nvPr/>
          </p:nvSpPr>
          <p:spPr>
            <a:xfrm>
              <a:off x="1219200" y="2809220"/>
              <a:ext cx="7696200" cy="5853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Dịch chuyển vật ra xa nguồn sáng</a:t>
              </a:r>
            </a:p>
          </p:txBody>
        </p:sp>
      </p:grpSp>
      <p:sp>
        <p:nvSpPr>
          <p:cNvPr id="24" name="Oval 23"/>
          <p:cNvSpPr/>
          <p:nvPr/>
        </p:nvSpPr>
        <p:spPr>
          <a:xfrm>
            <a:off x="884238" y="5267326"/>
            <a:ext cx="1004888" cy="7715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000000"/>
                </a:solidFill>
                <a:latin typeface="Arial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4233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9762" y="685800"/>
            <a:ext cx="693330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47: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0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81"/>
          <p:cNvSpPr txBox="1"/>
          <p:nvPr/>
        </p:nvSpPr>
        <p:spPr>
          <a:xfrm>
            <a:off x="1249364" y="304801"/>
            <a:ext cx="9875837" cy="13239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1: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Vai trò của ánh sáng đối với sự sống thực vật:</a:t>
            </a:r>
          </a:p>
        </p:txBody>
      </p:sp>
      <p:pic>
        <p:nvPicPr>
          <p:cNvPr id="4" name="Picture 30" descr="Untitled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438" y="1590675"/>
            <a:ext cx="5486400" cy="444023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01676" y="2027239"/>
            <a:ext cx="4937125" cy="20621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bên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nhận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xét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cách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mọc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01675" y="1547813"/>
            <a:ext cx="5029200" cy="3416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cây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khi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mọc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đều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hướng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về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phía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ánh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sáng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Thân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cây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nghiêng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hẳn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về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phía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ánh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sáng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cây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phát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triển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chậm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yếu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ớt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829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438" y="1735139"/>
            <a:ext cx="9875838" cy="5032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067435" y="410393"/>
            <a:ext cx="9691688" cy="14462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lo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hoa n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được gọi l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hoa hướng dương?</a:t>
            </a:r>
            <a:endParaRPr lang="en-US" altLang="en-US" sz="4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7594" y="507730"/>
            <a:ext cx="10423525" cy="1447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khi nở, hoa quay về phía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mặt trời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87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81101" y="533400"/>
            <a:ext cx="9966325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có đủ ánh sáng sẽ phát triển thế n</a:t>
            </a:r>
            <a:r>
              <a:rPr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 </a:t>
            </a:r>
            <a:endParaRPr sz="4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27139" y="346031"/>
            <a:ext cx="10816815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5400" b="1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5400" b="1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5400" b="1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5400" b="1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</a:rPr>
              <a:t>ánh</a:t>
            </a:r>
            <a:r>
              <a:rPr lang="en-US" altLang="en-US" sz="5400" b="1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5400" b="1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5400" b="1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5400" b="1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5400" b="1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5400" b="1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5400" b="1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5400" b="1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5400" b="1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5400" b="1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5400" b="1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</a:rPr>
              <a:t>tươi</a:t>
            </a:r>
            <a:r>
              <a:rPr lang="en-US" altLang="en-US" sz="5400" b="1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5400" b="1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27139" y="3516313"/>
            <a:ext cx="9966325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thiếu ánh sáng sẽ ra sao?</a:t>
            </a:r>
            <a:endParaRPr sz="5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1101" y="3062288"/>
            <a:ext cx="10758350" cy="1754326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5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Cây sống ở nơi thiếu ánh sáng bị héo lá, úa vàng, không phát triển. </a:t>
            </a:r>
          </a:p>
        </p:txBody>
      </p:sp>
    </p:spTree>
    <p:extLst>
      <p:ext uri="{BB962C8B-B14F-4D97-AF65-F5344CB8AC3E}">
        <p14:creationId xmlns:p14="http://schemas.microsoft.com/office/powerpoint/2010/main" val="301751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561</Words>
  <Application>Microsoft Office PowerPoint</Application>
  <PresentationFormat>Widescreen</PresentationFormat>
  <Paragraphs>95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.VnTime</vt:lpstr>
      <vt:lpstr>Arial</vt:lpstr>
      <vt:lpstr>Calibri</vt:lpstr>
      <vt:lpstr>HP001 5Ha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2023-02-22T03:09:48Z</dcterms:created>
  <dcterms:modified xsi:type="dcterms:W3CDTF">2023-02-22T03:20:25Z</dcterms:modified>
</cp:coreProperties>
</file>