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p:normalViewPr>
  <p:slideViewPr>
    <p:cSldViewPr snapToGrid="0">
      <p:cViewPr varScale="1">
        <p:scale>
          <a:sx n="72" d="100"/>
          <a:sy n="72" d="100"/>
        </p:scale>
        <p:origin x="64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917E9-58E4-46EA-8E02-6CF96282D76F}"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23/03/2023</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C5B9C1-C9B8-4CA9-8F48-A5C7DE2B01EB}"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20982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917E9-58E4-46EA-8E02-6CF96282D76F}"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23/03/2023</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C5B9C1-C9B8-4CA9-8F48-A5C7DE2B01EB}"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41403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917E9-58E4-46EA-8E02-6CF96282D76F}"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23/03/2023</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C5B9C1-C9B8-4CA9-8F48-A5C7DE2B01EB}"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23897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endParaRPr lang="vi-VN"/>
          </a:p>
        </p:txBody>
      </p:sp>
      <p:sp>
        <p:nvSpPr>
          <p:cNvPr id="3" name="Table Placeholder 2"/>
          <p:cNvSpPr>
            <a:spLocks noGrp="1"/>
          </p:cNvSpPr>
          <p:nvPr>
            <p:ph type="tbl" idx="1"/>
          </p:nvPr>
        </p:nvSpPr>
        <p:spPr>
          <a:xfrm>
            <a:off x="609600" y="1600201"/>
            <a:ext cx="10972800" cy="4525963"/>
          </a:xfrm>
        </p:spPr>
        <p:txBody>
          <a:bodyPr/>
          <a:lstStyle/>
          <a:p>
            <a:endParaRPr lang="vi-VN"/>
          </a:p>
        </p:txBody>
      </p:sp>
      <p:sp>
        <p:nvSpPr>
          <p:cNvPr id="4" name="Date Placeholder 3"/>
          <p:cNvSpPr>
            <a:spLocks noGrp="1"/>
          </p:cNvSpPr>
          <p:nvPr>
            <p:ph type="dt" sz="half" idx="10"/>
          </p:nvPr>
        </p:nvSpPr>
        <p:spPr>
          <a:xfrm>
            <a:off x="609600" y="6245225"/>
            <a:ext cx="2844800" cy="47625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vi-VN"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a:xfrm>
            <a:off x="4165600" y="6245225"/>
            <a:ext cx="3860800" cy="476250"/>
          </a:xfrm>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vi-VN"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a:xfrm>
            <a:off x="8737600" y="6245225"/>
            <a:ext cx="2844800" cy="476250"/>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1203FD1-35BE-478D-8E95-AFD468A71191}" type="slidenum">
              <a:rPr kumimoji="0" lang="en-US" altLang="vi-VN"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vi-VN"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251450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917E9-58E4-46EA-8E02-6CF96282D76F}"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23/03/2023</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C5B9C1-C9B8-4CA9-8F48-A5C7DE2B01EB}"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46461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917E9-58E4-46EA-8E02-6CF96282D76F}"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23/03/2023</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C5B9C1-C9B8-4CA9-8F48-A5C7DE2B01EB}"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38660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917E9-58E4-46EA-8E02-6CF96282D76F}"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23/03/2023</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C5B9C1-C9B8-4CA9-8F48-A5C7DE2B01EB}"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38744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917E9-58E4-46EA-8E02-6CF96282D76F}"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23/03/2023</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C5B9C1-C9B8-4CA9-8F48-A5C7DE2B01EB}"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14280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917E9-58E4-46EA-8E02-6CF96282D76F}"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23/03/2023</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C5B9C1-C9B8-4CA9-8F48-A5C7DE2B01EB}"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3495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917E9-58E4-46EA-8E02-6CF96282D76F}"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23/03/2023</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C5B9C1-C9B8-4CA9-8F48-A5C7DE2B01EB}"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45965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917E9-58E4-46EA-8E02-6CF96282D76F}"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23/03/2023</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C5B9C1-C9B8-4CA9-8F48-A5C7DE2B01EB}"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52141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917E9-58E4-46EA-8E02-6CF96282D76F}"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23/03/2023</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C5B9C1-C9B8-4CA9-8F48-A5C7DE2B01EB}"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78806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40917E9-58E4-46EA-8E02-6CF96282D76F}"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23/03/2023</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9C5B9C1-C9B8-4CA9-8F48-A5C7DE2B01EB}"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647463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4" descr="ATOM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5352" y="343763"/>
            <a:ext cx="1143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4" descr="ATOM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96125" y="343763"/>
            <a:ext cx="1143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5"/>
          <p:cNvSpPr txBox="1">
            <a:spLocks noChangeArrowheads="1"/>
          </p:cNvSpPr>
          <p:nvPr/>
        </p:nvSpPr>
        <p:spPr bwMode="auto">
          <a:xfrm>
            <a:off x="3734383" y="1410563"/>
            <a:ext cx="450629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vi-VN" sz="54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KHOA HỌC 4</a:t>
            </a:r>
          </a:p>
        </p:txBody>
      </p:sp>
      <p:sp>
        <p:nvSpPr>
          <p:cNvPr id="10" name="Text Box 6"/>
          <p:cNvSpPr txBox="1">
            <a:spLocks noChangeArrowheads="1"/>
          </p:cNvSpPr>
          <p:nvPr/>
        </p:nvSpPr>
        <p:spPr bwMode="auto">
          <a:xfrm>
            <a:off x="244358" y="2725564"/>
            <a:ext cx="1179575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vi-VN" sz="48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mn-cs"/>
              </a:rPr>
              <a:t>ÔN TẬP: VẬT CHẤT VÀ NĂNG LƯỢNG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vi-VN" sz="48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mn-cs"/>
              </a:rPr>
              <a:t>(</a:t>
            </a:r>
            <a:r>
              <a:rPr kumimoji="0" lang="en-US" altLang="vi-VN" sz="4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mn-cs"/>
              </a:rPr>
              <a:t>TIẾT 1</a:t>
            </a:r>
            <a:r>
              <a:rPr kumimoji="0" lang="en-US" altLang="vi-VN" sz="48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mn-cs"/>
              </a:rPr>
              <a:t>)</a:t>
            </a:r>
          </a:p>
        </p:txBody>
      </p:sp>
      <p:pic>
        <p:nvPicPr>
          <p:cNvPr id="2054" name="Picture 6" descr="Hình ảnh động dễ thương đẹp lung linh bạn không thể rời mắt -  Lovablemessages.com"/>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88352" y="5610225"/>
            <a:ext cx="9107773" cy="124777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021983" y="579549"/>
            <a:ext cx="838414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err="1" smtClean="0">
                <a:ln>
                  <a:noFill/>
                </a:ln>
                <a:solidFill>
                  <a:prstClr val="black"/>
                </a:solidFill>
                <a:effectLst/>
                <a:uLnTx/>
                <a:uFillTx/>
                <a:latin typeface="Calibri"/>
                <a:ea typeface="+mn-ea"/>
                <a:cs typeface="+mn-cs"/>
              </a:rPr>
              <a:t>Thứ</a:t>
            </a:r>
            <a:r>
              <a:rPr kumimoji="0" lang="en-US" sz="3200" b="0" i="0" u="none" strike="noStrike" kern="1200" cap="none" spc="0" normalizeH="0" baseline="0" noProof="0" dirty="0" smtClean="0">
                <a:ln>
                  <a:noFill/>
                </a:ln>
                <a:solidFill>
                  <a:prstClr val="black"/>
                </a:solidFill>
                <a:effectLst/>
                <a:uLnTx/>
                <a:uFillTx/>
                <a:latin typeface="Calibri"/>
                <a:ea typeface="+mn-ea"/>
                <a:cs typeface="+mn-cs"/>
              </a:rPr>
              <a:t> </a:t>
            </a:r>
            <a:r>
              <a:rPr kumimoji="0" lang="en-US" sz="3200" b="0" i="0" u="none" strike="noStrike" kern="1200" cap="none" spc="0" normalizeH="0" baseline="0" noProof="0" dirty="0" err="1" smtClean="0">
                <a:ln>
                  <a:noFill/>
                </a:ln>
                <a:solidFill>
                  <a:prstClr val="black"/>
                </a:solidFill>
                <a:effectLst/>
                <a:uLnTx/>
                <a:uFillTx/>
                <a:latin typeface="Calibri"/>
                <a:ea typeface="+mn-ea"/>
                <a:cs typeface="+mn-cs"/>
              </a:rPr>
              <a:t>ba</a:t>
            </a:r>
            <a:r>
              <a:rPr kumimoji="0" lang="en-US" sz="3200" b="0" i="0" u="none" strike="noStrike" kern="1200" cap="none" spc="0" normalizeH="0" baseline="0" noProof="0" dirty="0" smtClean="0">
                <a:ln>
                  <a:noFill/>
                </a:ln>
                <a:solidFill>
                  <a:prstClr val="black"/>
                </a:solidFill>
                <a:effectLst/>
                <a:uLnTx/>
                <a:uFillTx/>
                <a:latin typeface="Calibri"/>
                <a:ea typeface="+mn-ea"/>
                <a:cs typeface="+mn-cs"/>
              </a:rPr>
              <a:t> ngày 28 </a:t>
            </a:r>
            <a:r>
              <a:rPr kumimoji="0" lang="en-US" sz="3200" b="0" i="0" u="none" strike="noStrike" kern="1200" cap="none" spc="0" normalizeH="0" baseline="0" noProof="0" dirty="0" err="1" smtClean="0">
                <a:ln>
                  <a:noFill/>
                </a:ln>
                <a:solidFill>
                  <a:prstClr val="black"/>
                </a:solidFill>
                <a:effectLst/>
                <a:uLnTx/>
                <a:uFillTx/>
                <a:latin typeface="Calibri"/>
                <a:ea typeface="+mn-ea"/>
                <a:cs typeface="+mn-cs"/>
              </a:rPr>
              <a:t>tháng</a:t>
            </a:r>
            <a:r>
              <a:rPr kumimoji="0" lang="en-US" sz="3200" b="0" i="0" u="none" strike="noStrike" kern="1200" cap="none" spc="0" normalizeH="0" baseline="0" noProof="0" dirty="0" smtClean="0">
                <a:ln>
                  <a:noFill/>
                </a:ln>
                <a:solidFill>
                  <a:prstClr val="black"/>
                </a:solidFill>
                <a:effectLst/>
                <a:uLnTx/>
                <a:uFillTx/>
                <a:latin typeface="Calibri"/>
                <a:ea typeface="+mn-ea"/>
                <a:cs typeface="+mn-cs"/>
              </a:rPr>
              <a:t> 3 </a:t>
            </a:r>
            <a:r>
              <a:rPr kumimoji="0" lang="en-US" sz="3200" b="0" i="0" u="none" strike="noStrike" kern="1200" cap="none" spc="0" normalizeH="0" baseline="0" noProof="0" dirty="0" err="1" smtClean="0">
                <a:ln>
                  <a:noFill/>
                </a:ln>
                <a:solidFill>
                  <a:prstClr val="black"/>
                </a:solidFill>
                <a:effectLst/>
                <a:uLnTx/>
                <a:uFillTx/>
                <a:latin typeface="Calibri"/>
                <a:ea typeface="+mn-ea"/>
                <a:cs typeface="+mn-cs"/>
              </a:rPr>
              <a:t>năm</a:t>
            </a:r>
            <a:r>
              <a:rPr kumimoji="0" lang="en-US" sz="3200" b="0" i="0" u="none" strike="noStrike" kern="1200" cap="none" spc="0" normalizeH="0" baseline="0" noProof="0" dirty="0" smtClean="0">
                <a:ln>
                  <a:noFill/>
                </a:ln>
                <a:solidFill>
                  <a:prstClr val="black"/>
                </a:solidFill>
                <a:effectLst/>
                <a:uLnTx/>
                <a:uFillTx/>
                <a:latin typeface="Calibri"/>
                <a:ea typeface="+mn-ea"/>
                <a:cs typeface="+mn-cs"/>
              </a:rPr>
              <a:t> 2023</a:t>
            </a:r>
            <a:endParaRPr kumimoji="0" lang="vi-VN" sz="3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414050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1451429" y="381000"/>
            <a:ext cx="9173027"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vi-VN" sz="3200" b="0" i="0" u="none" strike="noStrike" kern="1200" cap="none" spc="0" normalizeH="0" baseline="0" noProof="0" dirty="0">
                <a:ln>
                  <a:noFill/>
                </a:ln>
                <a:solidFill>
                  <a:srgbClr val="0000FF"/>
                </a:solidFill>
                <a:effectLst/>
                <a:uLnTx/>
                <a:uFillTx/>
                <a:latin typeface=".VnTime" panose="020B7200000000000000" pitchFamily="34" charset="0"/>
                <a:ea typeface="+mn-ea"/>
                <a:cs typeface="+mn-cs"/>
              </a:rPr>
              <a:t>5. </a:t>
            </a:r>
            <a:r>
              <a:rPr kumimoji="0" lang="en-US" altLang="vi-VN" sz="3200" b="0" i="0" u="none" strike="noStrike" kern="1200" cap="none" spc="0" normalizeH="0" baseline="0" noProof="0" dirty="0" err="1">
                <a:ln>
                  <a:noFill/>
                </a:ln>
                <a:solidFill>
                  <a:srgbClr val="0000FF"/>
                </a:solidFill>
                <a:effectLst/>
                <a:uLnTx/>
                <a:uFillTx/>
                <a:latin typeface=".VnTime" panose="020B7200000000000000" pitchFamily="34" charset="0"/>
                <a:ea typeface="+mn-ea"/>
                <a:cs typeface="+mn-cs"/>
              </a:rPr>
              <a:t>Gi¶i</a:t>
            </a:r>
            <a:r>
              <a:rPr kumimoji="0" lang="en-US" altLang="vi-VN" sz="3200" b="0" i="0" u="none" strike="noStrike" kern="1200" cap="none" spc="0" normalizeH="0" baseline="0" noProof="0" dirty="0">
                <a:ln>
                  <a:noFill/>
                </a:ln>
                <a:solidFill>
                  <a:srgbClr val="0000FF"/>
                </a:solidFill>
                <a:effectLst/>
                <a:uLnTx/>
                <a:uFillTx/>
                <a:latin typeface=".VnTime" panose="020B7200000000000000" pitchFamily="34" charset="0"/>
                <a:ea typeface="+mn-ea"/>
                <a:cs typeface="+mn-cs"/>
              </a:rPr>
              <a:t> </a:t>
            </a:r>
            <a:r>
              <a:rPr kumimoji="0" lang="en-US" altLang="vi-VN" sz="3200" b="0" i="0" u="none" strike="noStrike" kern="1200" cap="none" spc="0" normalizeH="0" baseline="0" noProof="0" dirty="0" err="1">
                <a:ln>
                  <a:noFill/>
                </a:ln>
                <a:solidFill>
                  <a:srgbClr val="0000FF"/>
                </a:solidFill>
                <a:effectLst/>
                <a:uLnTx/>
                <a:uFillTx/>
                <a:latin typeface=".VnTime" panose="020B7200000000000000" pitchFamily="34" charset="0"/>
                <a:ea typeface="+mn-ea"/>
                <a:cs typeface="+mn-cs"/>
              </a:rPr>
              <a:t>thÝch</a:t>
            </a:r>
            <a:r>
              <a:rPr kumimoji="0" lang="en-US" altLang="vi-VN" sz="3200" b="0" i="0" u="none" strike="noStrike" kern="1200" cap="none" spc="0" normalizeH="0" baseline="0" noProof="0" dirty="0">
                <a:ln>
                  <a:noFill/>
                </a:ln>
                <a:solidFill>
                  <a:srgbClr val="0000FF"/>
                </a:solidFill>
                <a:effectLst/>
                <a:uLnTx/>
                <a:uFillTx/>
                <a:latin typeface=".VnTime" panose="020B7200000000000000" pitchFamily="34" charset="0"/>
                <a:ea typeface="+mn-ea"/>
                <a:cs typeface="+mn-cs"/>
              </a:rPr>
              <a:t> t¹i </a:t>
            </a:r>
            <a:r>
              <a:rPr kumimoji="0" lang="en-US" altLang="vi-VN" sz="3200" b="0" i="0" u="none" strike="noStrike" kern="1200" cap="none" spc="0" normalizeH="0" baseline="0" noProof="0" dirty="0" err="1">
                <a:ln>
                  <a:noFill/>
                </a:ln>
                <a:solidFill>
                  <a:srgbClr val="0000FF"/>
                </a:solidFill>
                <a:effectLst/>
                <a:uLnTx/>
                <a:uFillTx/>
                <a:latin typeface=".VnTime" panose="020B7200000000000000" pitchFamily="34" charset="0"/>
                <a:ea typeface="+mn-ea"/>
                <a:cs typeface="+mn-cs"/>
              </a:rPr>
              <a:t>sao</a:t>
            </a:r>
            <a:r>
              <a:rPr kumimoji="0" lang="en-US" altLang="vi-VN" sz="3200" b="0" i="0" u="none" strike="noStrike" kern="1200" cap="none" spc="0" normalizeH="0" baseline="0" noProof="0" dirty="0">
                <a:ln>
                  <a:noFill/>
                </a:ln>
                <a:solidFill>
                  <a:srgbClr val="0000FF"/>
                </a:solidFill>
                <a:effectLst/>
                <a:uLnTx/>
                <a:uFillTx/>
                <a:latin typeface=".VnTime" panose="020B7200000000000000" pitchFamily="34" charset="0"/>
                <a:ea typeface="+mn-ea"/>
                <a:cs typeface="+mn-cs"/>
              </a:rPr>
              <a:t> b¹n </a:t>
            </a:r>
            <a:r>
              <a:rPr kumimoji="0" lang="en-US" altLang="vi-VN" sz="3200" b="0" i="0" u="none" strike="noStrike" kern="1200" cap="none" spc="0" normalizeH="0" baseline="0" noProof="0" dirty="0" err="1">
                <a:ln>
                  <a:noFill/>
                </a:ln>
                <a:solidFill>
                  <a:srgbClr val="0000FF"/>
                </a:solidFill>
                <a:effectLst/>
                <a:uLnTx/>
                <a:uFillTx/>
                <a:latin typeface=".VnTime" panose="020B7200000000000000" pitchFamily="34" charset="0"/>
                <a:ea typeface="+mn-ea"/>
                <a:cs typeface="+mn-cs"/>
              </a:rPr>
              <a:t>trong</a:t>
            </a:r>
            <a:r>
              <a:rPr kumimoji="0" lang="en-US" altLang="vi-VN" sz="3200" b="0" i="0" u="none" strike="noStrike" kern="1200" cap="none" spc="0" normalizeH="0" baseline="0" noProof="0" dirty="0">
                <a:ln>
                  <a:noFill/>
                </a:ln>
                <a:solidFill>
                  <a:srgbClr val="0000FF"/>
                </a:solidFill>
                <a:effectLst/>
                <a:uLnTx/>
                <a:uFillTx/>
                <a:latin typeface=".VnTime" panose="020B7200000000000000" pitchFamily="34" charset="0"/>
                <a:ea typeface="+mn-ea"/>
                <a:cs typeface="+mn-cs"/>
              </a:rPr>
              <a:t> </a:t>
            </a:r>
            <a:r>
              <a:rPr kumimoji="0" lang="en-US" altLang="vi-VN" sz="3200" b="0" i="0" u="none" strike="noStrike" kern="1200" cap="none" spc="0" normalizeH="0" baseline="0" noProof="0" dirty="0" err="1">
                <a:ln>
                  <a:noFill/>
                </a:ln>
                <a:solidFill>
                  <a:srgbClr val="0000FF"/>
                </a:solidFill>
                <a:effectLst/>
                <a:uLnTx/>
                <a:uFillTx/>
                <a:latin typeface=".VnTime" panose="020B7200000000000000" pitchFamily="34" charset="0"/>
                <a:ea typeface="+mn-ea"/>
                <a:cs typeface="+mn-cs"/>
              </a:rPr>
              <a:t>h×nh</a:t>
            </a:r>
            <a:r>
              <a:rPr kumimoji="0" lang="en-US" altLang="vi-VN" sz="3200" b="0" i="0" u="none" strike="noStrike" kern="1200" cap="none" spc="0" normalizeH="0" baseline="0" noProof="0" dirty="0">
                <a:ln>
                  <a:noFill/>
                </a:ln>
                <a:solidFill>
                  <a:srgbClr val="0000FF"/>
                </a:solidFill>
                <a:effectLst/>
                <a:uLnTx/>
                <a:uFillTx/>
                <a:latin typeface=".VnTime" panose="020B7200000000000000" pitchFamily="34" charset="0"/>
                <a:ea typeface="+mn-ea"/>
                <a:cs typeface="+mn-cs"/>
              </a:rPr>
              <a:t> l¹i </a:t>
            </a:r>
            <a:r>
              <a:rPr kumimoji="0" lang="en-US" altLang="vi-VN" sz="3200" b="0" i="0" u="none" strike="noStrike" kern="1200" cap="none" spc="0" normalizeH="0" baseline="0" noProof="0" dirty="0" err="1">
                <a:ln>
                  <a:noFill/>
                </a:ln>
                <a:solidFill>
                  <a:srgbClr val="0000FF"/>
                </a:solidFill>
                <a:effectLst/>
                <a:uLnTx/>
                <a:uFillTx/>
                <a:latin typeface=".VnTime" panose="020B7200000000000000" pitchFamily="34" charset="0"/>
                <a:ea typeface="+mn-ea"/>
                <a:cs typeface="+mn-cs"/>
              </a:rPr>
              <a:t>cã</a:t>
            </a:r>
            <a:r>
              <a:rPr kumimoji="0" lang="en-US" altLang="vi-VN" sz="3200" b="0" i="0" u="none" strike="noStrike" kern="1200" cap="none" spc="0" normalizeH="0" baseline="0" noProof="0" dirty="0">
                <a:ln>
                  <a:noFill/>
                </a:ln>
                <a:solidFill>
                  <a:srgbClr val="0000FF"/>
                </a:solidFill>
                <a:effectLst/>
                <a:uLnTx/>
                <a:uFillTx/>
                <a:latin typeface=".VnTime" panose="020B7200000000000000" pitchFamily="34" charset="0"/>
                <a:ea typeface="+mn-ea"/>
                <a:cs typeface="+mn-cs"/>
              </a:rPr>
              <a:t> </a:t>
            </a:r>
            <a:r>
              <a:rPr kumimoji="0" lang="en-US" altLang="vi-VN" sz="3200" b="0" i="0" u="none" strike="noStrike" kern="1200" cap="none" spc="0" normalizeH="0" baseline="0" noProof="0" dirty="0" err="1">
                <a:ln>
                  <a:noFill/>
                </a:ln>
                <a:solidFill>
                  <a:srgbClr val="0000FF"/>
                </a:solidFill>
                <a:effectLst/>
                <a:uLnTx/>
                <a:uFillTx/>
                <a:latin typeface=".VnTime" panose="020B7200000000000000" pitchFamily="34" charset="0"/>
                <a:ea typeface="+mn-ea"/>
                <a:cs typeface="+mn-cs"/>
              </a:rPr>
              <a:t>thÓ</a:t>
            </a:r>
            <a:r>
              <a:rPr kumimoji="0" lang="en-US" altLang="vi-VN" sz="3200" b="0" i="0" u="none" strike="noStrike" kern="1200" cap="none" spc="0" normalizeH="0" baseline="0" noProof="0" dirty="0">
                <a:ln>
                  <a:noFill/>
                </a:ln>
                <a:solidFill>
                  <a:srgbClr val="0000FF"/>
                </a:solidFill>
                <a:effectLst/>
                <a:uLnTx/>
                <a:uFillTx/>
                <a:latin typeface=".VnTime" panose="020B7200000000000000" pitchFamily="34" charset="0"/>
                <a:ea typeface="+mn-ea"/>
                <a:cs typeface="+mn-cs"/>
              </a:rPr>
              <a:t> </a:t>
            </a:r>
            <a:r>
              <a:rPr kumimoji="0" lang="en-US" altLang="vi-VN" sz="3200" b="0" i="0" u="none" strike="noStrike" kern="1200" cap="none" spc="0" normalizeH="0" baseline="0" noProof="0" dirty="0" err="1">
                <a:ln>
                  <a:noFill/>
                </a:ln>
                <a:solidFill>
                  <a:srgbClr val="0000FF"/>
                </a:solidFill>
                <a:effectLst/>
                <a:uLnTx/>
                <a:uFillTx/>
                <a:latin typeface=".VnTime" panose="020B7200000000000000" pitchFamily="34" charset="0"/>
                <a:ea typeface="+mn-ea"/>
                <a:cs typeface="+mn-cs"/>
              </a:rPr>
              <a:t>nh×n</a:t>
            </a:r>
            <a:r>
              <a:rPr kumimoji="0" lang="en-US" altLang="vi-VN" sz="3200" b="0" i="0" u="none" strike="noStrike" kern="1200" cap="none" spc="0" normalizeH="0" baseline="0" noProof="0" dirty="0">
                <a:ln>
                  <a:noFill/>
                </a:ln>
                <a:solidFill>
                  <a:srgbClr val="0000FF"/>
                </a:solidFill>
                <a:effectLst/>
                <a:uLnTx/>
                <a:uFillTx/>
                <a:latin typeface=".VnTime" panose="020B7200000000000000" pitchFamily="34" charset="0"/>
                <a:ea typeface="+mn-ea"/>
                <a:cs typeface="+mn-cs"/>
              </a:rPr>
              <a:t> </a:t>
            </a:r>
            <a:r>
              <a:rPr kumimoji="0" lang="en-US" altLang="vi-VN" sz="3200" b="0" i="0" u="none" strike="noStrike" kern="1200" cap="none" spc="0" normalizeH="0" baseline="0" noProof="0" dirty="0" err="1">
                <a:ln>
                  <a:noFill/>
                </a:ln>
                <a:solidFill>
                  <a:srgbClr val="0000FF"/>
                </a:solidFill>
                <a:effectLst/>
                <a:uLnTx/>
                <a:uFillTx/>
                <a:latin typeface=".VnTime" panose="020B7200000000000000" pitchFamily="34" charset="0"/>
                <a:ea typeface="+mn-ea"/>
                <a:cs typeface="+mn-cs"/>
              </a:rPr>
              <a:t>thÊy</a:t>
            </a:r>
            <a:r>
              <a:rPr kumimoji="0" lang="en-US" altLang="vi-VN" sz="3200" b="0" i="0" u="none" strike="noStrike" kern="1200" cap="none" spc="0" normalizeH="0" baseline="0" noProof="0" dirty="0">
                <a:ln>
                  <a:noFill/>
                </a:ln>
                <a:solidFill>
                  <a:srgbClr val="0000FF"/>
                </a:solidFill>
                <a:effectLst/>
                <a:uLnTx/>
                <a:uFillTx/>
                <a:latin typeface=".VnTime" panose="020B7200000000000000" pitchFamily="34" charset="0"/>
                <a:ea typeface="+mn-ea"/>
                <a:cs typeface="+mn-cs"/>
              </a:rPr>
              <a:t> </a:t>
            </a:r>
            <a:r>
              <a:rPr kumimoji="0" lang="en-US" altLang="vi-VN" sz="3200" b="0" i="0" u="none" strike="noStrike" kern="1200" cap="none" spc="0" normalizeH="0" baseline="0" noProof="0" dirty="0" err="1">
                <a:ln>
                  <a:noFill/>
                </a:ln>
                <a:solidFill>
                  <a:srgbClr val="0000FF"/>
                </a:solidFill>
                <a:effectLst/>
                <a:uLnTx/>
                <a:uFillTx/>
                <a:latin typeface=".VnTime" panose="020B7200000000000000" pitchFamily="34" charset="0"/>
                <a:ea typeface="+mn-ea"/>
                <a:cs typeface="+mn-cs"/>
              </a:rPr>
              <a:t>quyÓn</a:t>
            </a:r>
            <a:r>
              <a:rPr kumimoji="0" lang="en-US" altLang="vi-VN" sz="3200" b="0" i="0" u="none" strike="noStrike" kern="1200" cap="none" spc="0" normalizeH="0" baseline="0" noProof="0" dirty="0">
                <a:ln>
                  <a:noFill/>
                </a:ln>
                <a:solidFill>
                  <a:srgbClr val="0000FF"/>
                </a:solidFill>
                <a:effectLst/>
                <a:uLnTx/>
                <a:uFillTx/>
                <a:latin typeface=".VnTime" panose="020B7200000000000000" pitchFamily="34" charset="0"/>
                <a:ea typeface="+mn-ea"/>
                <a:cs typeface="+mn-cs"/>
              </a:rPr>
              <a:t> </a:t>
            </a:r>
            <a:r>
              <a:rPr kumimoji="0" lang="en-US" altLang="vi-VN" sz="3200" b="0" i="0" u="none" strike="noStrike" kern="1200" cap="none" spc="0" normalizeH="0" baseline="0" noProof="0" dirty="0" err="1">
                <a:ln>
                  <a:noFill/>
                </a:ln>
                <a:solidFill>
                  <a:srgbClr val="0000FF"/>
                </a:solidFill>
                <a:effectLst/>
                <a:uLnTx/>
                <a:uFillTx/>
                <a:latin typeface=".VnTime" panose="020B7200000000000000" pitchFamily="34" charset="0"/>
                <a:ea typeface="+mn-ea"/>
                <a:cs typeface="+mn-cs"/>
              </a:rPr>
              <a:t>s¸ch</a:t>
            </a:r>
            <a:r>
              <a:rPr kumimoji="0" lang="en-US" altLang="vi-VN" sz="3200" b="0" i="0" u="none" strike="noStrike" kern="1200" cap="none" spc="0" normalizeH="0" baseline="0" noProof="0" dirty="0">
                <a:ln>
                  <a:noFill/>
                </a:ln>
                <a:solidFill>
                  <a:srgbClr val="0000FF"/>
                </a:solidFill>
                <a:effectLst/>
                <a:uLnTx/>
                <a:uFillTx/>
                <a:latin typeface=".VnTime" panose="020B7200000000000000" pitchFamily="34" charset="0"/>
                <a:ea typeface="+mn-ea"/>
                <a:cs typeface="+mn-cs"/>
              </a:rPr>
              <a:t>? </a:t>
            </a:r>
          </a:p>
        </p:txBody>
      </p:sp>
      <p:sp>
        <p:nvSpPr>
          <p:cNvPr id="5125" name="Text Box 5"/>
          <p:cNvSpPr txBox="1">
            <a:spLocks noChangeArrowheads="1"/>
          </p:cNvSpPr>
          <p:nvPr/>
        </p:nvSpPr>
        <p:spPr bwMode="auto">
          <a:xfrm>
            <a:off x="2368730" y="5460326"/>
            <a:ext cx="7696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vi-VN" sz="3200" b="0" i="0" u="none" strike="noStrike" kern="1200" cap="none" spc="0" normalizeH="0" baseline="0" noProof="0" dirty="0">
                <a:ln>
                  <a:noFill/>
                </a:ln>
                <a:solidFill>
                  <a:srgbClr val="0000FF"/>
                </a:solidFill>
                <a:effectLst/>
                <a:uLnTx/>
                <a:uFillTx/>
                <a:latin typeface=".VnTimeH" panose="020B7200000000000000" pitchFamily="34" charset="0"/>
                <a:ea typeface="+mn-ea"/>
                <a:cs typeface="+mn-cs"/>
              </a:rPr>
              <a:t>¸</a:t>
            </a:r>
            <a:r>
              <a:rPr kumimoji="0" lang="en-US" altLang="vi-VN" sz="3200" b="0" i="0" u="none" strike="noStrike" kern="1200" cap="none" spc="0" normalizeH="0" baseline="0" noProof="0" dirty="0" err="1">
                <a:ln>
                  <a:noFill/>
                </a:ln>
                <a:solidFill>
                  <a:srgbClr val="0000FF"/>
                </a:solidFill>
                <a:effectLst/>
                <a:uLnTx/>
                <a:uFillTx/>
                <a:latin typeface=".VnTime" panose="020B7200000000000000" pitchFamily="34" charset="0"/>
                <a:ea typeface="+mn-ea"/>
                <a:cs typeface="+mn-cs"/>
              </a:rPr>
              <a:t>nh</a:t>
            </a:r>
            <a:r>
              <a:rPr kumimoji="0" lang="en-US" altLang="vi-VN" sz="3200" b="0" i="0" u="none" strike="noStrike" kern="1200" cap="none" spc="0" normalizeH="0" baseline="0" noProof="0" dirty="0">
                <a:ln>
                  <a:noFill/>
                </a:ln>
                <a:solidFill>
                  <a:srgbClr val="0000FF"/>
                </a:solidFill>
                <a:effectLst/>
                <a:uLnTx/>
                <a:uFillTx/>
                <a:latin typeface=".VnTime" panose="020B7200000000000000" pitchFamily="34" charset="0"/>
                <a:ea typeface="+mn-ea"/>
                <a:cs typeface="+mn-cs"/>
              </a:rPr>
              <a:t> </a:t>
            </a:r>
            <a:r>
              <a:rPr kumimoji="0" lang="en-US" altLang="vi-VN" sz="3200" b="0" i="0" u="none" strike="noStrike" kern="1200" cap="none" spc="0" normalizeH="0" baseline="0" noProof="0" dirty="0" err="1">
                <a:ln>
                  <a:noFill/>
                </a:ln>
                <a:solidFill>
                  <a:srgbClr val="0000FF"/>
                </a:solidFill>
                <a:effectLst/>
                <a:uLnTx/>
                <a:uFillTx/>
                <a:latin typeface=".VnTime" panose="020B7200000000000000" pitchFamily="34" charset="0"/>
                <a:ea typeface="+mn-ea"/>
                <a:cs typeface="+mn-cs"/>
              </a:rPr>
              <a:t>s¸ng</a:t>
            </a:r>
            <a:r>
              <a:rPr kumimoji="0" lang="en-US" altLang="vi-VN" sz="3200" b="0" i="0" u="none" strike="noStrike" kern="1200" cap="none" spc="0" normalizeH="0" baseline="0" noProof="0" dirty="0">
                <a:ln>
                  <a:noFill/>
                </a:ln>
                <a:solidFill>
                  <a:srgbClr val="0000FF"/>
                </a:solidFill>
                <a:effectLst/>
                <a:uLnTx/>
                <a:uFillTx/>
                <a:latin typeface=".VnTime" panose="020B7200000000000000" pitchFamily="34" charset="0"/>
                <a:ea typeface="+mn-ea"/>
                <a:cs typeface="+mn-cs"/>
              </a:rPr>
              <a:t> </a:t>
            </a:r>
            <a:r>
              <a:rPr kumimoji="0" lang="en-US" altLang="vi-VN" sz="3200" b="0" i="0" u="none" strike="noStrike" kern="1200" cap="none" spc="0" normalizeH="0" baseline="0" noProof="0" dirty="0" err="1">
                <a:ln>
                  <a:noFill/>
                </a:ln>
                <a:solidFill>
                  <a:srgbClr val="0000FF"/>
                </a:solidFill>
                <a:effectLst/>
                <a:uLnTx/>
                <a:uFillTx/>
                <a:latin typeface=".VnTime" panose="020B7200000000000000" pitchFamily="34" charset="0"/>
                <a:ea typeface="+mn-ea"/>
                <a:cs typeface="+mn-cs"/>
              </a:rPr>
              <a:t>gióp</a:t>
            </a:r>
            <a:r>
              <a:rPr kumimoji="0" lang="en-US" altLang="vi-VN" sz="3200" b="0" i="0" u="none" strike="noStrike" kern="1200" cap="none" spc="0" normalizeH="0" baseline="0" noProof="0" dirty="0">
                <a:ln>
                  <a:noFill/>
                </a:ln>
                <a:solidFill>
                  <a:srgbClr val="0000FF"/>
                </a:solidFill>
                <a:effectLst/>
                <a:uLnTx/>
                <a:uFillTx/>
                <a:latin typeface=".VnTime" panose="020B7200000000000000" pitchFamily="34" charset="0"/>
                <a:ea typeface="+mn-ea"/>
                <a:cs typeface="+mn-cs"/>
              </a:rPr>
              <a:t> con </a:t>
            </a:r>
            <a:r>
              <a:rPr kumimoji="0" lang="en-US" altLang="vi-VN" sz="3200" b="0" i="0" u="none" strike="noStrike" kern="1200" cap="none" spc="0" normalizeH="0" baseline="0" noProof="0" dirty="0" err="1" smtClean="0">
                <a:ln>
                  <a:noFill/>
                </a:ln>
                <a:solidFill>
                  <a:srgbClr val="0000FF"/>
                </a:solidFill>
                <a:effectLst/>
                <a:uLnTx/>
                <a:uFillTx/>
                <a:latin typeface=".VnTime" panose="020B7200000000000000" pitchFamily="34" charset="0"/>
                <a:ea typeface="+mn-ea"/>
                <a:cs typeface="+mn-cs"/>
              </a:rPr>
              <a:t>người</a:t>
            </a:r>
            <a:r>
              <a:rPr kumimoji="0" lang="en-US" altLang="vi-VN" sz="3200" b="0" i="0" u="none" strike="noStrike" kern="1200" cap="none" spc="0" normalizeH="0" baseline="0" noProof="0" dirty="0" smtClean="0">
                <a:ln>
                  <a:noFill/>
                </a:ln>
                <a:solidFill>
                  <a:srgbClr val="0000FF"/>
                </a:solidFill>
                <a:effectLst/>
                <a:uLnTx/>
                <a:uFillTx/>
                <a:latin typeface=".VnTime" panose="020B7200000000000000" pitchFamily="34" charset="0"/>
                <a:ea typeface="+mn-ea"/>
                <a:cs typeface="+mn-cs"/>
              </a:rPr>
              <a:t> </a:t>
            </a:r>
            <a:r>
              <a:rPr kumimoji="0" lang="en-US" altLang="vi-VN" sz="3200" b="0" i="0" u="none" strike="noStrike" kern="1200" cap="none" spc="0" normalizeH="0" baseline="0" noProof="0" dirty="0" err="1">
                <a:ln>
                  <a:noFill/>
                </a:ln>
                <a:solidFill>
                  <a:srgbClr val="0000FF"/>
                </a:solidFill>
                <a:effectLst/>
                <a:uLnTx/>
                <a:uFillTx/>
                <a:latin typeface=".VnTime" panose="020B7200000000000000" pitchFamily="34" charset="0"/>
                <a:ea typeface="+mn-ea"/>
                <a:cs typeface="+mn-cs"/>
              </a:rPr>
              <a:t>nh×n</a:t>
            </a:r>
            <a:r>
              <a:rPr kumimoji="0" lang="en-US" altLang="vi-VN" sz="3200" b="0" i="0" u="none" strike="noStrike" kern="1200" cap="none" spc="0" normalizeH="0" baseline="0" noProof="0" dirty="0">
                <a:ln>
                  <a:noFill/>
                </a:ln>
                <a:solidFill>
                  <a:srgbClr val="0000FF"/>
                </a:solidFill>
                <a:effectLst/>
                <a:uLnTx/>
                <a:uFillTx/>
                <a:latin typeface=".VnTime" panose="020B7200000000000000" pitchFamily="34" charset="0"/>
                <a:ea typeface="+mn-ea"/>
                <a:cs typeface="+mn-cs"/>
              </a:rPr>
              <a:t> </a:t>
            </a:r>
            <a:r>
              <a:rPr kumimoji="0" lang="en-US" altLang="vi-VN" sz="3200" b="0" i="0" u="none" strike="noStrike" kern="1200" cap="none" spc="0" normalizeH="0" baseline="0" noProof="0" dirty="0" err="1">
                <a:ln>
                  <a:noFill/>
                </a:ln>
                <a:solidFill>
                  <a:srgbClr val="0000FF"/>
                </a:solidFill>
                <a:effectLst/>
                <a:uLnTx/>
                <a:uFillTx/>
                <a:latin typeface=".VnTime" panose="020B7200000000000000" pitchFamily="34" charset="0"/>
                <a:ea typeface="+mn-ea"/>
                <a:cs typeface="+mn-cs"/>
              </a:rPr>
              <a:t>thÊy</a:t>
            </a:r>
            <a:r>
              <a:rPr kumimoji="0" lang="en-US" altLang="vi-VN" sz="3200" b="0" i="0" u="none" strike="noStrike" kern="1200" cap="none" spc="0" normalizeH="0" baseline="0" noProof="0" dirty="0">
                <a:ln>
                  <a:noFill/>
                </a:ln>
                <a:solidFill>
                  <a:srgbClr val="0000FF"/>
                </a:solidFill>
                <a:effectLst/>
                <a:uLnTx/>
                <a:uFillTx/>
                <a:latin typeface=".VnTime" panose="020B7200000000000000" pitchFamily="34" charset="0"/>
                <a:ea typeface="+mn-ea"/>
                <a:cs typeface="+mn-cs"/>
              </a:rPr>
              <a:t> </a:t>
            </a:r>
            <a:r>
              <a:rPr kumimoji="0" lang="en-US" altLang="vi-VN" sz="3200" b="0" i="0" u="none" strike="noStrike" kern="1200" cap="none" spc="0" normalizeH="0" baseline="0" noProof="0" dirty="0" err="1">
                <a:ln>
                  <a:noFill/>
                </a:ln>
                <a:solidFill>
                  <a:srgbClr val="0000FF"/>
                </a:solidFill>
                <a:effectLst/>
                <a:uLnTx/>
                <a:uFillTx/>
                <a:latin typeface=".VnTime" panose="020B7200000000000000" pitchFamily="34" charset="0"/>
                <a:ea typeface="+mn-ea"/>
                <a:cs typeface="+mn-cs"/>
              </a:rPr>
              <a:t>mäi</a:t>
            </a:r>
            <a:r>
              <a:rPr kumimoji="0" lang="en-US" altLang="vi-VN" sz="3200" b="0" i="0" u="none" strike="noStrike" kern="1200" cap="none" spc="0" normalizeH="0" baseline="0" noProof="0" dirty="0">
                <a:ln>
                  <a:noFill/>
                </a:ln>
                <a:solidFill>
                  <a:srgbClr val="0000FF"/>
                </a:solidFill>
                <a:effectLst/>
                <a:uLnTx/>
                <a:uFillTx/>
                <a:latin typeface=".VnTime" panose="020B7200000000000000" pitchFamily="34" charset="0"/>
                <a:ea typeface="+mn-ea"/>
                <a:cs typeface="+mn-cs"/>
              </a:rPr>
              <a:t> </a:t>
            </a:r>
            <a:r>
              <a:rPr kumimoji="0" lang="en-US" altLang="vi-VN" sz="3200" b="0" i="0" u="none" strike="noStrike" kern="1200" cap="none" spc="0" normalizeH="0" baseline="0" noProof="0" dirty="0" err="1">
                <a:ln>
                  <a:noFill/>
                </a:ln>
                <a:solidFill>
                  <a:srgbClr val="0000FF"/>
                </a:solidFill>
                <a:effectLst/>
                <a:uLnTx/>
                <a:uFillTx/>
                <a:latin typeface=".VnTime" panose="020B7200000000000000" pitchFamily="34" charset="0"/>
                <a:ea typeface="+mn-ea"/>
                <a:cs typeface="+mn-cs"/>
              </a:rPr>
              <a:t>vËt</a:t>
            </a:r>
            <a:r>
              <a:rPr kumimoji="0" lang="en-US" altLang="vi-VN" sz="3200" b="0" i="0" u="none" strike="noStrike" kern="1200" cap="none" spc="0" normalizeH="0" baseline="0" noProof="0" dirty="0">
                <a:ln>
                  <a:noFill/>
                </a:ln>
                <a:solidFill>
                  <a:srgbClr val="0000FF"/>
                </a:solidFill>
                <a:effectLst/>
                <a:uLnTx/>
                <a:uFillTx/>
                <a:latin typeface=".VnTime" panose="020B7200000000000000" pitchFamily="34" charset="0"/>
                <a:ea typeface="+mn-ea"/>
                <a:cs typeface="+mn-cs"/>
              </a:rPr>
              <a:t>.</a:t>
            </a:r>
          </a:p>
        </p:txBody>
      </p:sp>
      <p:pic>
        <p:nvPicPr>
          <p:cNvPr id="5126" name="Picture 6" descr="Nhâm Già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0662" y="1110344"/>
            <a:ext cx="5092337" cy="4119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41161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fade">
                                      <p:cBhvr>
                                        <p:cTn id="7" dur="800" decel="100000"/>
                                        <p:tgtEl>
                                          <p:spTgt spid="5124"/>
                                        </p:tgtEl>
                                      </p:cBhvr>
                                    </p:animEffect>
                                    <p:anim calcmode="lin" valueType="num">
                                      <p:cBhvr>
                                        <p:cTn id="8" dur="800" decel="100000" fill="hold"/>
                                        <p:tgtEl>
                                          <p:spTgt spid="5124"/>
                                        </p:tgtEl>
                                        <p:attrNameLst>
                                          <p:attrName>style.rotation</p:attrName>
                                        </p:attrNameLst>
                                      </p:cBhvr>
                                      <p:tavLst>
                                        <p:tav tm="0">
                                          <p:val>
                                            <p:fltVal val="-90"/>
                                          </p:val>
                                        </p:tav>
                                        <p:tav tm="100000">
                                          <p:val>
                                            <p:fltVal val="0"/>
                                          </p:val>
                                        </p:tav>
                                      </p:tavLst>
                                    </p:anim>
                                    <p:anim calcmode="lin" valueType="num">
                                      <p:cBhvr>
                                        <p:cTn id="9" dur="800" decel="100000" fill="hold"/>
                                        <p:tgtEl>
                                          <p:spTgt spid="5124"/>
                                        </p:tgtEl>
                                        <p:attrNameLst>
                                          <p:attrName>ppt_x</p:attrName>
                                        </p:attrNameLst>
                                      </p:cBhvr>
                                      <p:tavLst>
                                        <p:tav tm="0">
                                          <p:val>
                                            <p:strVal val="#ppt_x+0.4"/>
                                          </p:val>
                                        </p:tav>
                                        <p:tav tm="100000">
                                          <p:val>
                                            <p:strVal val="#ppt_x-0.05"/>
                                          </p:val>
                                        </p:tav>
                                      </p:tavLst>
                                    </p:anim>
                                    <p:anim calcmode="lin" valueType="num">
                                      <p:cBhvr>
                                        <p:cTn id="10" dur="800" decel="100000" fill="hold"/>
                                        <p:tgtEl>
                                          <p:spTgt spid="512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12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124"/>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5125"/>
                                        </p:tgtEl>
                                        <p:attrNameLst>
                                          <p:attrName>style.visibility</p:attrName>
                                        </p:attrNameLst>
                                      </p:cBhvr>
                                      <p:to>
                                        <p:strVal val="visible"/>
                                      </p:to>
                                    </p:set>
                                    <p:animEffect transition="in" filter="fade">
                                      <p:cBhvr>
                                        <p:cTn id="17" dur="800" decel="100000"/>
                                        <p:tgtEl>
                                          <p:spTgt spid="5125"/>
                                        </p:tgtEl>
                                      </p:cBhvr>
                                    </p:animEffect>
                                    <p:anim calcmode="lin" valueType="num">
                                      <p:cBhvr>
                                        <p:cTn id="18" dur="800" decel="100000" fill="hold"/>
                                        <p:tgtEl>
                                          <p:spTgt spid="5125"/>
                                        </p:tgtEl>
                                        <p:attrNameLst>
                                          <p:attrName>style.rotation</p:attrName>
                                        </p:attrNameLst>
                                      </p:cBhvr>
                                      <p:tavLst>
                                        <p:tav tm="0">
                                          <p:val>
                                            <p:fltVal val="-90"/>
                                          </p:val>
                                        </p:tav>
                                        <p:tav tm="100000">
                                          <p:val>
                                            <p:fltVal val="0"/>
                                          </p:val>
                                        </p:tav>
                                      </p:tavLst>
                                    </p:anim>
                                    <p:anim calcmode="lin" valueType="num">
                                      <p:cBhvr>
                                        <p:cTn id="19" dur="800" decel="100000" fill="hold"/>
                                        <p:tgtEl>
                                          <p:spTgt spid="5125"/>
                                        </p:tgtEl>
                                        <p:attrNameLst>
                                          <p:attrName>ppt_x</p:attrName>
                                        </p:attrNameLst>
                                      </p:cBhvr>
                                      <p:tavLst>
                                        <p:tav tm="0">
                                          <p:val>
                                            <p:strVal val="#ppt_x+0.4"/>
                                          </p:val>
                                        </p:tav>
                                        <p:tav tm="100000">
                                          <p:val>
                                            <p:strVal val="#ppt_x-0.05"/>
                                          </p:val>
                                        </p:tav>
                                      </p:tavLst>
                                    </p:anim>
                                    <p:anim calcmode="lin" valueType="num">
                                      <p:cBhvr>
                                        <p:cTn id="20" dur="800" decel="100000" fill="hold"/>
                                        <p:tgtEl>
                                          <p:spTgt spid="5125"/>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5125"/>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512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P spid="51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ext Box 4"/>
          <p:cNvSpPr txBox="1">
            <a:spLocks noChangeArrowheads="1"/>
          </p:cNvSpPr>
          <p:nvPr/>
        </p:nvSpPr>
        <p:spPr bwMode="auto">
          <a:xfrm>
            <a:off x="473413" y="512028"/>
            <a:ext cx="11263086"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just" defTabSz="914400" rtl="0" eaLnBrk="1" fontAlgn="auto" latinLnBrk="0" hangingPunct="1">
              <a:lnSpc>
                <a:spcPct val="100000"/>
              </a:lnSpc>
              <a:spcBef>
                <a:spcPct val="50000"/>
              </a:spcBef>
              <a:spcAft>
                <a:spcPts val="0"/>
              </a:spcAft>
              <a:buClrTx/>
              <a:buSzTx/>
              <a:buFontTx/>
              <a:buNone/>
              <a:tabLst/>
              <a:defRPr/>
            </a:pP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6.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Rót</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vào</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hai</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chiếc</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cốc</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giống</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nhau</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một</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lượng</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nước</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lạnh</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như</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nhau</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lạnh</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hơn</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không</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khí</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xung</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quanh</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Quấn</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một</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cốc</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nước</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bằng</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khăn</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bông</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Sau</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một</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thời</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gian</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theo</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bạn</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cốc</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nước</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nào</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còn</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lạnh</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hơn</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Giải</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thích</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lí</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do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lựa</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chọn</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của</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bạn</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a:t>
            </a:r>
          </a:p>
        </p:txBody>
      </p:sp>
    </p:spTree>
    <p:extLst>
      <p:ext uri="{BB962C8B-B14F-4D97-AF65-F5344CB8AC3E}">
        <p14:creationId xmlns:p14="http://schemas.microsoft.com/office/powerpoint/2010/main" val="14319359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ext Box 4"/>
          <p:cNvSpPr txBox="1">
            <a:spLocks noChangeArrowheads="1"/>
          </p:cNvSpPr>
          <p:nvPr/>
        </p:nvSpPr>
        <p:spPr bwMode="auto">
          <a:xfrm>
            <a:off x="551543" y="304800"/>
            <a:ext cx="11263086"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just" defTabSz="914400" rtl="0" eaLnBrk="1" fontAlgn="auto" latinLnBrk="0" hangingPunct="1">
              <a:lnSpc>
                <a:spcPct val="100000"/>
              </a:lnSpc>
              <a:spcBef>
                <a:spcPct val="50000"/>
              </a:spcBef>
              <a:spcAft>
                <a:spcPts val="0"/>
              </a:spcAft>
              <a:buClrTx/>
              <a:buSzTx/>
              <a:buFontTx/>
              <a:buNone/>
              <a:tabLst/>
              <a:defRPr/>
            </a:pP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6.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Rót</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vào</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hai</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chiếc</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cốc</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giống</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nhau</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một</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lượng</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nước</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lạnh</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như</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nhau</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lạnh</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hơn</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không</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khí</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xung</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quanh</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Quấn</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một</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cốc</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nước</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bằng</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khăn</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bông</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Sau</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một</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thời</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gian</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theo</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bạn</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cốc</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nước</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nào</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còn</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lạnh</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hơn</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Giải</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thích</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lí</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do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lựa</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chọn</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của</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6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bạn</a:t>
            </a:r>
            <a:r>
              <a:rPr kumimoji="0" lang="en-US" altLang="vi-VN" sz="36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a:t>
            </a:r>
          </a:p>
        </p:txBody>
      </p:sp>
      <p:sp>
        <p:nvSpPr>
          <p:cNvPr id="2" name="Rectangle 1"/>
          <p:cNvSpPr/>
          <p:nvPr/>
        </p:nvSpPr>
        <p:spPr>
          <a:xfrm>
            <a:off x="551543" y="3442893"/>
            <a:ext cx="11263086" cy="2062103"/>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3200" b="1" i="0" u="none" strike="noStrike" kern="1200" cap="none" spc="0" normalizeH="0" baseline="0" noProof="0" dirty="0">
                <a:ln>
                  <a:noFill/>
                </a:ln>
                <a:solidFill>
                  <a:srgbClr val="FF0000"/>
                </a:solidFill>
                <a:effectLst/>
                <a:uLnTx/>
                <a:uFillTx/>
                <a:latin typeface="Arial" panose="020B0604020202020204" pitchFamily="34" charset="0"/>
                <a:ea typeface="+mn-ea"/>
                <a:cs typeface="+mn-cs"/>
              </a:rPr>
              <a:t>Không khí nóng hơn ở xung quanh sẽ truyền nhiệt cho các cốc nước lạnh làm chúng ấm lên. Vì khăn bông cách nhiệt nên giữ cho cốc được khăn bọc còn lạnh hơn so với cốc kia.</a:t>
            </a:r>
          </a:p>
        </p:txBody>
      </p:sp>
    </p:spTree>
    <p:extLst>
      <p:ext uri="{BB962C8B-B14F-4D97-AF65-F5344CB8AC3E}">
        <p14:creationId xmlns:p14="http://schemas.microsoft.com/office/powerpoint/2010/main" val="3387241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294164" y="1759757"/>
            <a:ext cx="674823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0" fontAlgn="auto" latinLnBrk="0" hangingPunct="0">
              <a:lnSpc>
                <a:spcPct val="100000"/>
              </a:lnSpc>
              <a:spcBef>
                <a:spcPct val="50000"/>
              </a:spcBef>
              <a:spcAft>
                <a:spcPts val="0"/>
              </a:spcAft>
              <a:buClrTx/>
              <a:buSzTx/>
              <a:buFontTx/>
              <a:buNone/>
              <a:tabLst/>
              <a:defRPr/>
            </a:pPr>
            <a:r>
              <a:rPr kumimoji="0" lang="en-US" altLang="vi-VN" sz="6000" b="0" i="1" u="none" strike="noStrike" kern="1200" cap="none" spc="0" normalizeH="0" baseline="0" noProof="0" dirty="0">
                <a:ln>
                  <a:noFill/>
                </a:ln>
                <a:solidFill>
                  <a:srgbClr val="FF3300"/>
                </a:solidFill>
                <a:effectLst/>
                <a:uLnTx/>
                <a:uFillTx/>
                <a:latin typeface="Times New Roman" panose="02020603050405020304" pitchFamily="18" charset="0"/>
                <a:ea typeface="+mn-ea"/>
                <a:cs typeface="+mn-cs"/>
              </a:rPr>
              <a:t>KHỞI ĐỘNG</a:t>
            </a:r>
          </a:p>
        </p:txBody>
      </p:sp>
      <p:pic>
        <p:nvPicPr>
          <p:cNvPr id="10244" name="Picture 4" descr="blumenpflanzen0385uw"/>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973739" y="4865914"/>
            <a:ext cx="3389086" cy="16002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1" descr="0245"/>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30722" y="5187036"/>
            <a:ext cx="1853837" cy="154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0245"/>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121887" y="5187035"/>
            <a:ext cx="1853837" cy="154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310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ppt_x"/>
                                          </p:val>
                                        </p:tav>
                                        <p:tav tm="100000">
                                          <p:val>
                                            <p:strVal val="#ppt_x"/>
                                          </p:val>
                                        </p:tav>
                                      </p:tavLst>
                                    </p:anim>
                                    <p:anim calcmode="lin" valueType="num">
                                      <p:cBhvr additive="base">
                                        <p:cTn id="8" dur="500" fill="hold"/>
                                        <p:tgtEl>
                                          <p:spTgt spid="102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3">
            <a:extLst>
              <a:ext uri="{FF2B5EF4-FFF2-40B4-BE49-F238E27FC236}">
                <a16:creationId xmlns:a16="http://schemas.microsoft.com/office/drawing/2014/main" id="{4E314EA4-EF1A-49B1-8AFF-DF616EAE7A9E}"/>
              </a:ext>
            </a:extLst>
          </p:cNvPr>
          <p:cNvSpPr txBox="1">
            <a:spLocks noChangeArrowheads="1"/>
          </p:cNvSpPr>
          <p:nvPr/>
        </p:nvSpPr>
        <p:spPr bwMode="auto">
          <a:xfrm>
            <a:off x="1752600" y="838200"/>
            <a:ext cx="86868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1" fontAlgn="auto" latinLnBrk="0" hangingPunct="1">
              <a:lnSpc>
                <a:spcPct val="100000"/>
              </a:lnSpc>
              <a:spcBef>
                <a:spcPct val="50000"/>
              </a:spcBef>
              <a:spcAft>
                <a:spcPts val="0"/>
              </a:spcAft>
              <a:buClrTx/>
              <a:buSzTx/>
              <a:buFontTx/>
              <a:buNone/>
              <a:tabLst/>
              <a:defRPr/>
            </a:pPr>
            <a:r>
              <a:rPr kumimoji="0" lang="en-US" altLang="en-US" sz="4800" b="1"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 Điều gì sẽ xảy ra nếu Trái Đất không được Mặt Trời sưởi ấm?</a:t>
            </a:r>
          </a:p>
        </p:txBody>
      </p:sp>
      <p:pic>
        <p:nvPicPr>
          <p:cNvPr id="4099" name="Picture 4" descr="blumenpflanzen0385uw">
            <a:extLst>
              <a:ext uri="{FF2B5EF4-FFF2-40B4-BE49-F238E27FC236}">
                <a16:creationId xmlns:a16="http://schemas.microsoft.com/office/drawing/2014/main" id="{4B982C94-8D05-427F-93AA-704A217FD232}"/>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5257800"/>
            <a:ext cx="2743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3">
            <a:extLst>
              <a:ext uri="{FF2B5EF4-FFF2-40B4-BE49-F238E27FC236}">
                <a16:creationId xmlns:a16="http://schemas.microsoft.com/office/drawing/2014/main" id="{37E1F2CC-9925-4D05-BDDB-FBD05EC69AFC}"/>
              </a:ext>
            </a:extLst>
          </p:cNvPr>
          <p:cNvSpPr txBox="1">
            <a:spLocks noChangeArrowheads="1"/>
          </p:cNvSpPr>
          <p:nvPr/>
        </p:nvSpPr>
        <p:spPr bwMode="auto">
          <a:xfrm>
            <a:off x="1828800" y="2697164"/>
            <a:ext cx="86868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1" fontAlgn="auto" latinLnBrk="0" hangingPunct="1">
              <a:lnSpc>
                <a:spcPct val="100000"/>
              </a:lnSpc>
              <a:spcBef>
                <a:spcPct val="50000"/>
              </a:spcBef>
              <a:spcAft>
                <a:spcPts val="0"/>
              </a:spcAft>
              <a:buClrTx/>
              <a:buSzTx/>
              <a:buFontTx/>
              <a:buNone/>
              <a:tabLst/>
              <a:defRPr/>
            </a:pPr>
            <a:r>
              <a:rPr kumimoji="0" lang="en-US" altLang="en-US" sz="48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altLang="en-US" sz="4800" b="1"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Nếu</a:t>
            </a:r>
            <a:r>
              <a:rPr kumimoji="0" lang="en-US" altLang="en-US" sz="4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4800" b="1"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Trái</a:t>
            </a:r>
            <a:r>
              <a:rPr kumimoji="0" lang="en-US" altLang="en-US" sz="4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4800" b="1"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Đất</a:t>
            </a:r>
            <a:r>
              <a:rPr kumimoji="0" lang="en-US" altLang="en-US" sz="4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4800" b="1"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không</a:t>
            </a:r>
            <a:r>
              <a:rPr kumimoji="0" lang="en-US" altLang="en-US" sz="4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4800" b="1"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được</a:t>
            </a:r>
            <a:r>
              <a:rPr kumimoji="0" lang="en-US" altLang="en-US" sz="4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4800" b="1"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Mặt</a:t>
            </a:r>
            <a:r>
              <a:rPr kumimoji="0" lang="en-US" altLang="en-US" sz="4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4800" b="1"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Trời</a:t>
            </a:r>
            <a:r>
              <a:rPr kumimoji="0" lang="en-US" altLang="en-US" sz="4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4800" b="1"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sưởi</a:t>
            </a:r>
            <a:r>
              <a:rPr kumimoji="0" lang="en-US" altLang="en-US" sz="4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4800" b="1"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ấm</a:t>
            </a:r>
            <a:r>
              <a:rPr kumimoji="0" lang="en-US" altLang="en-US" sz="4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4800" b="1"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thì</a:t>
            </a:r>
            <a:r>
              <a:rPr kumimoji="0" lang="en-US" altLang="en-US" sz="4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4800" b="1"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mọi</a:t>
            </a:r>
            <a:r>
              <a:rPr kumimoji="0" lang="en-US" altLang="en-US" sz="4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4800" b="1"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sinh</a:t>
            </a:r>
            <a:r>
              <a:rPr kumimoji="0" lang="en-US" altLang="en-US" sz="4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4800" b="1"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vật</a:t>
            </a:r>
            <a:r>
              <a:rPr kumimoji="0" lang="en-US" altLang="en-US" sz="4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4800" b="1"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sẽ</a:t>
            </a:r>
            <a:r>
              <a:rPr kumimoji="0" lang="en-US" altLang="en-US" sz="4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4800" b="1"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bị</a:t>
            </a:r>
            <a:r>
              <a:rPr kumimoji="0" lang="en-US" altLang="en-US" sz="4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4800" b="1"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chết</a:t>
            </a:r>
            <a:r>
              <a:rPr kumimoji="0" lang="en-US" altLang="en-US" sz="4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a:t>
            </a:r>
          </a:p>
        </p:txBody>
      </p:sp>
    </p:spTree>
    <p:extLst>
      <p:ext uri="{BB962C8B-B14F-4D97-AF65-F5344CB8AC3E}">
        <p14:creationId xmlns:p14="http://schemas.microsoft.com/office/powerpoint/2010/main" val="1397207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wipe(down)">
                                      <p:cBhvr>
                                        <p:cTn id="7" dur="500"/>
                                        <p:tgtEl>
                                          <p:spTgt spid="102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descr="blumenpflanzen0385uw"/>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802914" y="5257800"/>
            <a:ext cx="3389086" cy="1600200"/>
          </a:xfrm>
          <a:prstGeom prst="rect">
            <a:avLst/>
          </a:prstGeom>
          <a:noFill/>
          <a:extLst>
            <a:ext uri="{909E8E84-426E-40DD-AFC4-6F175D3DCCD1}">
              <a14:hiddenFill xmlns:a14="http://schemas.microsoft.com/office/drawing/2010/main">
                <a:solidFill>
                  <a:srgbClr val="FFFFFF"/>
                </a:solidFill>
              </a14:hiddenFill>
            </a:ext>
          </a:extLst>
        </p:spPr>
      </p:pic>
      <p:sp>
        <p:nvSpPr>
          <p:cNvPr id="4" name="Text Box 6"/>
          <p:cNvSpPr txBox="1">
            <a:spLocks noChangeArrowheads="1"/>
          </p:cNvSpPr>
          <p:nvPr/>
        </p:nvSpPr>
        <p:spPr bwMode="auto">
          <a:xfrm>
            <a:off x="207982" y="550692"/>
            <a:ext cx="1179575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vi-VN" sz="40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mn-cs"/>
              </a:rPr>
              <a:t>ÔN TẬP: VẬT CHẤT VÀ NĂNG LƯỢNG </a:t>
            </a:r>
          </a:p>
        </p:txBody>
      </p:sp>
      <p:sp>
        <p:nvSpPr>
          <p:cNvPr id="5" name="Text Box 6"/>
          <p:cNvSpPr txBox="1">
            <a:spLocks noChangeArrowheads="1"/>
          </p:cNvSpPr>
          <p:nvPr/>
        </p:nvSpPr>
        <p:spPr bwMode="auto">
          <a:xfrm>
            <a:off x="1156447" y="1619160"/>
            <a:ext cx="6427694"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vi-VN" sz="4400" b="1" i="0" u="none" strike="noStrike" kern="1200" cap="none" spc="0" normalizeH="0" baseline="0" noProof="0" dirty="0" err="1">
                <a:ln>
                  <a:noFill/>
                </a:ln>
                <a:solidFill>
                  <a:srgbClr val="FF3300"/>
                </a:solidFill>
                <a:effectLst/>
                <a:uLnTx/>
                <a:uFillTx/>
                <a:latin typeface="Times New Roman" panose="02020603050405020304" pitchFamily="18" charset="0"/>
                <a:ea typeface="+mn-ea"/>
                <a:cs typeface="+mn-cs"/>
              </a:rPr>
              <a:t>Từ</a:t>
            </a:r>
            <a:r>
              <a:rPr kumimoji="0" lang="en-US" altLang="vi-VN" sz="4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mn-cs"/>
              </a:rPr>
              <a:t> </a:t>
            </a:r>
            <a:r>
              <a:rPr kumimoji="0" lang="en-US" altLang="vi-VN" sz="4400" b="1" i="0" u="none" strike="noStrike" kern="1200" cap="none" spc="0" normalizeH="0" baseline="0" noProof="0" dirty="0" err="1">
                <a:ln>
                  <a:noFill/>
                </a:ln>
                <a:solidFill>
                  <a:srgbClr val="FF3300"/>
                </a:solidFill>
                <a:effectLst/>
                <a:uLnTx/>
                <a:uFillTx/>
                <a:latin typeface="Times New Roman" panose="02020603050405020304" pitchFamily="18" charset="0"/>
                <a:ea typeface="+mn-ea"/>
                <a:cs typeface="+mn-cs"/>
              </a:rPr>
              <a:t>bài</a:t>
            </a:r>
            <a:r>
              <a:rPr kumimoji="0" lang="en-US" altLang="vi-VN" sz="4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mn-cs"/>
              </a:rPr>
              <a:t> 20 </a:t>
            </a:r>
            <a:r>
              <a:rPr kumimoji="0" lang="en-US" altLang="vi-VN" sz="4400" b="1" i="0" u="none" strike="noStrike" kern="1200" cap="none" spc="0" normalizeH="0" baseline="0" noProof="0" dirty="0" err="1">
                <a:ln>
                  <a:noFill/>
                </a:ln>
                <a:solidFill>
                  <a:srgbClr val="FF3300"/>
                </a:solidFill>
                <a:effectLst/>
                <a:uLnTx/>
                <a:uFillTx/>
                <a:latin typeface="Times New Roman" panose="02020603050405020304" pitchFamily="18" charset="0"/>
                <a:ea typeface="+mn-ea"/>
                <a:cs typeface="+mn-cs"/>
              </a:rPr>
              <a:t>đến</a:t>
            </a:r>
            <a:r>
              <a:rPr kumimoji="0" lang="en-US" altLang="vi-VN" sz="4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mn-cs"/>
              </a:rPr>
              <a:t> </a:t>
            </a:r>
            <a:r>
              <a:rPr kumimoji="0" lang="en-US" altLang="vi-VN" sz="4400" b="1" i="0" u="none" strike="noStrike" kern="1200" cap="none" spc="0" normalizeH="0" baseline="0" noProof="0" dirty="0" err="1">
                <a:ln>
                  <a:noFill/>
                </a:ln>
                <a:solidFill>
                  <a:srgbClr val="FF3300"/>
                </a:solidFill>
                <a:effectLst/>
                <a:uLnTx/>
                <a:uFillTx/>
                <a:latin typeface="Times New Roman" panose="02020603050405020304" pitchFamily="18" charset="0"/>
                <a:ea typeface="+mn-ea"/>
                <a:cs typeface="+mn-cs"/>
              </a:rPr>
              <a:t>bài</a:t>
            </a:r>
            <a:r>
              <a:rPr kumimoji="0" lang="en-US" altLang="vi-VN" sz="4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mn-cs"/>
              </a:rPr>
              <a:t> 54: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vi-VN" sz="4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mn-cs"/>
              </a:rPr>
              <a:t>1. </a:t>
            </a:r>
            <a:r>
              <a:rPr kumimoji="0" lang="en-US" altLang="vi-VN" sz="4400" b="1" i="0" u="none" strike="noStrike" kern="1200" cap="none" spc="0" normalizeH="0" baseline="0" noProof="0" dirty="0" err="1">
                <a:ln>
                  <a:noFill/>
                </a:ln>
                <a:solidFill>
                  <a:srgbClr val="FF3300"/>
                </a:solidFill>
                <a:effectLst/>
                <a:uLnTx/>
                <a:uFillTx/>
                <a:latin typeface="Times New Roman" panose="02020603050405020304" pitchFamily="18" charset="0"/>
                <a:ea typeface="+mn-ea"/>
                <a:cs typeface="+mn-cs"/>
              </a:rPr>
              <a:t>Nước</a:t>
            </a:r>
            <a:endParaRPr kumimoji="0" lang="en-US" altLang="vi-VN" sz="4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vi-VN" sz="4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mn-cs"/>
              </a:rPr>
              <a:t>2. </a:t>
            </a:r>
            <a:r>
              <a:rPr kumimoji="0" lang="en-US" altLang="vi-VN" sz="4400" b="1" i="0" u="none" strike="noStrike" kern="1200" cap="none" spc="0" normalizeH="0" baseline="0" noProof="0" dirty="0" err="1">
                <a:ln>
                  <a:noFill/>
                </a:ln>
                <a:solidFill>
                  <a:srgbClr val="FF3300"/>
                </a:solidFill>
                <a:effectLst/>
                <a:uLnTx/>
                <a:uFillTx/>
                <a:latin typeface="Times New Roman" panose="02020603050405020304" pitchFamily="18" charset="0"/>
                <a:ea typeface="+mn-ea"/>
                <a:cs typeface="+mn-cs"/>
              </a:rPr>
              <a:t>Không</a:t>
            </a:r>
            <a:r>
              <a:rPr kumimoji="0" lang="en-US" altLang="vi-VN" sz="4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mn-cs"/>
              </a:rPr>
              <a:t> </a:t>
            </a:r>
            <a:r>
              <a:rPr kumimoji="0" lang="en-US" altLang="vi-VN" sz="4400" b="1" i="0" u="none" strike="noStrike" kern="1200" cap="none" spc="0" normalizeH="0" baseline="0" noProof="0" dirty="0" err="1">
                <a:ln>
                  <a:noFill/>
                </a:ln>
                <a:solidFill>
                  <a:srgbClr val="FF3300"/>
                </a:solidFill>
                <a:effectLst/>
                <a:uLnTx/>
                <a:uFillTx/>
                <a:latin typeface="Times New Roman" panose="02020603050405020304" pitchFamily="18" charset="0"/>
                <a:ea typeface="+mn-ea"/>
                <a:cs typeface="+mn-cs"/>
              </a:rPr>
              <a:t>khí</a:t>
            </a:r>
            <a:endParaRPr kumimoji="0" lang="en-US" altLang="vi-VN" sz="4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vi-VN" sz="4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mn-cs"/>
              </a:rPr>
              <a:t>3. </a:t>
            </a:r>
            <a:r>
              <a:rPr kumimoji="0" lang="en-US" altLang="vi-VN" sz="4400" b="1" i="0" u="none" strike="noStrike" kern="1200" cap="none" spc="0" normalizeH="0" baseline="0" noProof="0" dirty="0" err="1">
                <a:ln>
                  <a:noFill/>
                </a:ln>
                <a:solidFill>
                  <a:srgbClr val="FF3300"/>
                </a:solidFill>
                <a:effectLst/>
                <a:uLnTx/>
                <a:uFillTx/>
                <a:latin typeface="Times New Roman" panose="02020603050405020304" pitchFamily="18" charset="0"/>
                <a:ea typeface="+mn-ea"/>
                <a:cs typeface="+mn-cs"/>
              </a:rPr>
              <a:t>Âm</a:t>
            </a:r>
            <a:r>
              <a:rPr kumimoji="0" lang="en-US" altLang="vi-VN" sz="4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mn-cs"/>
              </a:rPr>
              <a:t> </a:t>
            </a:r>
            <a:r>
              <a:rPr kumimoji="0" lang="en-US" altLang="vi-VN" sz="4400" b="1" i="0" u="none" strike="noStrike" kern="1200" cap="none" spc="0" normalizeH="0" baseline="0" noProof="0" dirty="0" err="1">
                <a:ln>
                  <a:noFill/>
                </a:ln>
                <a:solidFill>
                  <a:srgbClr val="FF3300"/>
                </a:solidFill>
                <a:effectLst/>
                <a:uLnTx/>
                <a:uFillTx/>
                <a:latin typeface="Times New Roman" panose="02020603050405020304" pitchFamily="18" charset="0"/>
                <a:ea typeface="+mn-ea"/>
                <a:cs typeface="+mn-cs"/>
              </a:rPr>
              <a:t>thanh</a:t>
            </a:r>
            <a:endParaRPr kumimoji="0" lang="en-US" altLang="vi-VN" sz="4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vi-VN" sz="4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mn-cs"/>
              </a:rPr>
              <a:t>4. </a:t>
            </a:r>
            <a:r>
              <a:rPr kumimoji="0" lang="en-US" altLang="vi-VN" sz="4400" b="1" i="0" u="none" strike="noStrike" kern="1200" cap="none" spc="0" normalizeH="0" baseline="0" noProof="0" dirty="0" err="1">
                <a:ln>
                  <a:noFill/>
                </a:ln>
                <a:solidFill>
                  <a:srgbClr val="FF3300"/>
                </a:solidFill>
                <a:effectLst/>
                <a:uLnTx/>
                <a:uFillTx/>
                <a:latin typeface="Times New Roman" panose="02020603050405020304" pitchFamily="18" charset="0"/>
                <a:ea typeface="+mn-ea"/>
                <a:cs typeface="+mn-cs"/>
              </a:rPr>
              <a:t>Ánh</a:t>
            </a:r>
            <a:r>
              <a:rPr kumimoji="0" lang="en-US" altLang="vi-VN" sz="4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mn-cs"/>
              </a:rPr>
              <a:t> </a:t>
            </a:r>
            <a:r>
              <a:rPr kumimoji="0" lang="en-US" altLang="vi-VN" sz="4400" b="1" i="0" u="none" strike="noStrike" kern="1200" cap="none" spc="0" normalizeH="0" baseline="0" noProof="0" dirty="0" err="1">
                <a:ln>
                  <a:noFill/>
                </a:ln>
                <a:solidFill>
                  <a:srgbClr val="FF3300"/>
                </a:solidFill>
                <a:effectLst/>
                <a:uLnTx/>
                <a:uFillTx/>
                <a:latin typeface="Times New Roman" panose="02020603050405020304" pitchFamily="18" charset="0"/>
                <a:ea typeface="+mn-ea"/>
                <a:cs typeface="+mn-cs"/>
              </a:rPr>
              <a:t>sáng</a:t>
            </a:r>
            <a:r>
              <a:rPr kumimoji="0" lang="en-US" altLang="vi-VN" sz="4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mn-cs"/>
              </a:rPr>
              <a:t> </a:t>
            </a:r>
            <a:r>
              <a:rPr kumimoji="0" lang="en-US" altLang="vi-VN" sz="4400" b="1" i="0" u="none" strike="noStrike" kern="1200" cap="none" spc="0" normalizeH="0" baseline="0" noProof="0" dirty="0" err="1">
                <a:ln>
                  <a:noFill/>
                </a:ln>
                <a:solidFill>
                  <a:srgbClr val="FF3300"/>
                </a:solidFill>
                <a:effectLst/>
                <a:uLnTx/>
                <a:uFillTx/>
                <a:latin typeface="Times New Roman" panose="02020603050405020304" pitchFamily="18" charset="0"/>
                <a:ea typeface="+mn-ea"/>
                <a:cs typeface="+mn-cs"/>
              </a:rPr>
              <a:t>và</a:t>
            </a:r>
            <a:r>
              <a:rPr kumimoji="0" lang="en-US" altLang="vi-VN" sz="4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mn-cs"/>
              </a:rPr>
              <a:t> </a:t>
            </a:r>
            <a:r>
              <a:rPr kumimoji="0" lang="en-US" altLang="vi-VN" sz="4400" b="1" i="0" u="none" strike="noStrike" kern="1200" cap="none" spc="0" normalizeH="0" baseline="0" noProof="0" dirty="0" err="1">
                <a:ln>
                  <a:noFill/>
                </a:ln>
                <a:solidFill>
                  <a:srgbClr val="FF3300"/>
                </a:solidFill>
                <a:effectLst/>
                <a:uLnTx/>
                <a:uFillTx/>
                <a:latin typeface="Times New Roman" panose="02020603050405020304" pitchFamily="18" charset="0"/>
                <a:ea typeface="+mn-ea"/>
                <a:cs typeface="+mn-cs"/>
              </a:rPr>
              <a:t>bóng</a:t>
            </a:r>
            <a:r>
              <a:rPr kumimoji="0" lang="en-US" altLang="vi-VN" sz="4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mn-cs"/>
              </a:rPr>
              <a:t> </a:t>
            </a:r>
            <a:r>
              <a:rPr kumimoji="0" lang="en-US" altLang="vi-VN" sz="4400" b="1" i="0" u="none" strike="noStrike" kern="1200" cap="none" spc="0" normalizeH="0" baseline="0" noProof="0" dirty="0" err="1">
                <a:ln>
                  <a:noFill/>
                </a:ln>
                <a:solidFill>
                  <a:srgbClr val="FF3300"/>
                </a:solidFill>
                <a:effectLst/>
                <a:uLnTx/>
                <a:uFillTx/>
                <a:latin typeface="Times New Roman" panose="02020603050405020304" pitchFamily="18" charset="0"/>
                <a:ea typeface="+mn-ea"/>
                <a:cs typeface="+mn-cs"/>
              </a:rPr>
              <a:t>tối</a:t>
            </a:r>
            <a:endParaRPr kumimoji="0" lang="en-US" altLang="vi-VN" sz="4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vi-VN" sz="4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mn-cs"/>
              </a:rPr>
              <a:t>5. </a:t>
            </a:r>
            <a:r>
              <a:rPr kumimoji="0" lang="en-US" altLang="vi-VN" sz="4400" b="1" i="0" u="none" strike="noStrike" kern="1200" cap="none" spc="0" normalizeH="0" baseline="0" noProof="0" dirty="0" err="1">
                <a:ln>
                  <a:noFill/>
                </a:ln>
                <a:solidFill>
                  <a:srgbClr val="FF3300"/>
                </a:solidFill>
                <a:effectLst/>
                <a:uLnTx/>
                <a:uFillTx/>
                <a:latin typeface="Times New Roman" panose="02020603050405020304" pitchFamily="18" charset="0"/>
                <a:ea typeface="+mn-ea"/>
                <a:cs typeface="+mn-cs"/>
              </a:rPr>
              <a:t>Nóng</a:t>
            </a:r>
            <a:r>
              <a:rPr kumimoji="0" lang="en-US" altLang="vi-VN" sz="4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mn-cs"/>
              </a:rPr>
              <a:t>, </a:t>
            </a:r>
            <a:r>
              <a:rPr kumimoji="0" lang="en-US" altLang="vi-VN" sz="4400" b="1" i="0" u="none" strike="noStrike" kern="1200" cap="none" spc="0" normalizeH="0" baseline="0" noProof="0" dirty="0" err="1">
                <a:ln>
                  <a:noFill/>
                </a:ln>
                <a:solidFill>
                  <a:srgbClr val="FF3300"/>
                </a:solidFill>
                <a:effectLst/>
                <a:uLnTx/>
                <a:uFillTx/>
                <a:latin typeface="Times New Roman" panose="02020603050405020304" pitchFamily="18" charset="0"/>
                <a:ea typeface="+mn-ea"/>
                <a:cs typeface="+mn-cs"/>
              </a:rPr>
              <a:t>lạnh</a:t>
            </a:r>
            <a:r>
              <a:rPr kumimoji="0" lang="en-US" altLang="vi-VN" sz="4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mn-cs"/>
              </a:rPr>
              <a:t> </a:t>
            </a:r>
            <a:r>
              <a:rPr kumimoji="0" lang="en-US" altLang="vi-VN" sz="4400" b="1" i="0" u="none" strike="noStrike" kern="1200" cap="none" spc="0" normalizeH="0" baseline="0" noProof="0" dirty="0" err="1">
                <a:ln>
                  <a:noFill/>
                </a:ln>
                <a:solidFill>
                  <a:srgbClr val="FF3300"/>
                </a:solidFill>
                <a:effectLst/>
                <a:uLnTx/>
                <a:uFillTx/>
                <a:latin typeface="Times New Roman" panose="02020603050405020304" pitchFamily="18" charset="0"/>
                <a:ea typeface="+mn-ea"/>
                <a:cs typeface="+mn-cs"/>
              </a:rPr>
              <a:t>và</a:t>
            </a:r>
            <a:r>
              <a:rPr kumimoji="0" lang="en-US" altLang="vi-VN" sz="4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mn-cs"/>
              </a:rPr>
              <a:t> </a:t>
            </a:r>
            <a:r>
              <a:rPr kumimoji="0" lang="en-US" altLang="vi-VN" sz="4400" b="1" i="0" u="none" strike="noStrike" kern="1200" cap="none" spc="0" normalizeH="0" baseline="0" noProof="0" dirty="0" err="1">
                <a:ln>
                  <a:noFill/>
                </a:ln>
                <a:solidFill>
                  <a:srgbClr val="FF3300"/>
                </a:solidFill>
                <a:effectLst/>
                <a:uLnTx/>
                <a:uFillTx/>
                <a:latin typeface="Times New Roman" panose="02020603050405020304" pitchFamily="18" charset="0"/>
                <a:ea typeface="+mn-ea"/>
                <a:cs typeface="+mn-cs"/>
              </a:rPr>
              <a:t>nhiệt</a:t>
            </a:r>
            <a:r>
              <a:rPr kumimoji="0" lang="en-US" altLang="vi-VN" sz="4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mn-cs"/>
              </a:rPr>
              <a:t> </a:t>
            </a:r>
            <a:r>
              <a:rPr kumimoji="0" lang="en-US" altLang="vi-VN" sz="4400" b="1" i="0" u="none" strike="noStrike" kern="1200" cap="none" spc="0" normalizeH="0" baseline="0" noProof="0" dirty="0" err="1">
                <a:ln>
                  <a:noFill/>
                </a:ln>
                <a:solidFill>
                  <a:srgbClr val="FF3300"/>
                </a:solidFill>
                <a:effectLst/>
                <a:uLnTx/>
                <a:uFillTx/>
                <a:latin typeface="Times New Roman" panose="02020603050405020304" pitchFamily="18" charset="0"/>
                <a:ea typeface="+mn-ea"/>
                <a:cs typeface="+mn-cs"/>
              </a:rPr>
              <a:t>độ</a:t>
            </a:r>
            <a:endParaRPr kumimoji="0" lang="en-US" altLang="vi-VN" sz="4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275944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additive="base">
                                        <p:cTn id="14"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1000"/>
                                        <p:tgtEl>
                                          <p:spTgt spid="5">
                                            <p:txEl>
                                              <p:pRg st="1" end="1"/>
                                            </p:txEl>
                                          </p:spTgt>
                                        </p:tgtEl>
                                      </p:cBhvr>
                                    </p:animEffect>
                                    <p:anim calcmode="lin" valueType="num">
                                      <p:cBhvr>
                                        <p:cTn id="21"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barn(inVertical)">
                                      <p:cBhvr>
                                        <p:cTn id="27" dur="5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circle(in)">
                                      <p:cBhvr>
                                        <p:cTn id="32" dur="2000"/>
                                        <p:tgtEl>
                                          <p:spTgt spid="5">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circle(in)">
                                      <p:cBhvr>
                                        <p:cTn id="42"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2443" name="Group 155"/>
          <p:cNvGraphicFramePr>
            <a:graphicFrameLocks noGrp="1"/>
          </p:cNvGraphicFramePr>
          <p:nvPr>
            <p:ph idx="1"/>
            <p:extLst/>
          </p:nvPr>
        </p:nvGraphicFramePr>
        <p:xfrm>
          <a:off x="945523" y="2228514"/>
          <a:ext cx="10542432" cy="4349750"/>
        </p:xfrm>
        <a:graphic>
          <a:graphicData uri="http://schemas.openxmlformats.org/drawingml/2006/table">
            <a:tbl>
              <a:tblPr/>
              <a:tblGrid>
                <a:gridCol w="3101313">
                  <a:extLst>
                    <a:ext uri="{9D8B030D-6E8A-4147-A177-3AD203B41FA5}">
                      <a16:colId xmlns:a16="http://schemas.microsoft.com/office/drawing/2014/main" val="3761990573"/>
                    </a:ext>
                  </a:extLst>
                </a:gridCol>
                <a:gridCol w="2715892">
                  <a:extLst>
                    <a:ext uri="{9D8B030D-6E8A-4147-A177-3AD203B41FA5}">
                      <a16:colId xmlns:a16="http://schemas.microsoft.com/office/drawing/2014/main" val="1432158921"/>
                    </a:ext>
                  </a:extLst>
                </a:gridCol>
                <a:gridCol w="2419806">
                  <a:extLst>
                    <a:ext uri="{9D8B030D-6E8A-4147-A177-3AD203B41FA5}">
                      <a16:colId xmlns:a16="http://schemas.microsoft.com/office/drawing/2014/main" val="3136930286"/>
                    </a:ext>
                  </a:extLst>
                </a:gridCol>
                <a:gridCol w="2305421">
                  <a:extLst>
                    <a:ext uri="{9D8B030D-6E8A-4147-A177-3AD203B41FA5}">
                      <a16:colId xmlns:a16="http://schemas.microsoft.com/office/drawing/2014/main" val="2882749844"/>
                    </a:ext>
                  </a:extLst>
                </a:gridCol>
              </a:tblGrid>
              <a:tr h="83757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dirty="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dirty="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dirty="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05901024"/>
                  </a:ext>
                </a:extLst>
              </a:tr>
              <a:tr h="84863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dirty="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dirty="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60843164"/>
                  </a:ext>
                </a:extLst>
              </a:tr>
              <a:tr h="73248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dirty="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66217784"/>
                  </a:ext>
                </a:extLst>
              </a:tr>
              <a:tr h="104415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dirty="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75506896"/>
                  </a:ext>
                </a:extLst>
              </a:tr>
              <a:tr h="886894">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dirty="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78092298"/>
                  </a:ext>
                </a:extLst>
              </a:tr>
            </a:tbl>
          </a:graphicData>
        </a:graphic>
      </p:graphicFrame>
      <p:sp>
        <p:nvSpPr>
          <p:cNvPr id="12328" name="Text Box 40"/>
          <p:cNvSpPr txBox="1">
            <a:spLocks noChangeArrowheads="1"/>
          </p:cNvSpPr>
          <p:nvPr/>
        </p:nvSpPr>
        <p:spPr bwMode="auto">
          <a:xfrm>
            <a:off x="9212955" y="2384761"/>
            <a:ext cx="23203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vi-VN" sz="2400" b="0" i="0" u="none" strike="noStrike" kern="1200" cap="none" spc="0" normalizeH="0" baseline="0" noProof="0" dirty="0" err="1">
                <a:ln>
                  <a:noFill/>
                </a:ln>
                <a:solidFill>
                  <a:srgbClr val="FF3300"/>
                </a:solidFill>
                <a:effectLst/>
                <a:uLnTx/>
                <a:uFillTx/>
                <a:latin typeface="Arial" panose="020B0604020202020204" pitchFamily="34" charset="0"/>
                <a:ea typeface="+mn-ea"/>
                <a:cs typeface="Arial" panose="020B0604020202020204" pitchFamily="34" charset="0"/>
              </a:rPr>
              <a:t>Nước</a:t>
            </a:r>
            <a:r>
              <a:rPr kumimoji="0" lang="en-US" altLang="vi-VN" sz="2400" b="0" i="0" u="none" strike="noStrike" kern="1200" cap="none" spc="0" normalizeH="0" baseline="0" noProof="0" dirty="0">
                <a:ln>
                  <a:noFill/>
                </a:ln>
                <a:solidFill>
                  <a:srgbClr val="FF3300"/>
                </a:solidFill>
                <a:effectLst/>
                <a:uLnTx/>
                <a:uFillTx/>
                <a:latin typeface="Arial" panose="020B0604020202020204" pitchFamily="34" charset="0"/>
                <a:ea typeface="+mn-ea"/>
                <a:cs typeface="Arial" panose="020B0604020202020204" pitchFamily="34" charset="0"/>
              </a:rPr>
              <a:t> ở </a:t>
            </a:r>
            <a:r>
              <a:rPr kumimoji="0" lang="en-US" altLang="vi-VN" sz="2400" b="0" i="0" u="none" strike="noStrike" kern="1200" cap="none" spc="0" normalizeH="0" baseline="0" noProof="0" dirty="0" err="1">
                <a:ln>
                  <a:noFill/>
                </a:ln>
                <a:solidFill>
                  <a:srgbClr val="FF3300"/>
                </a:solidFill>
                <a:effectLst/>
                <a:uLnTx/>
                <a:uFillTx/>
                <a:latin typeface="Arial" panose="020B0604020202020204" pitchFamily="34" charset="0"/>
                <a:ea typeface="+mn-ea"/>
                <a:cs typeface="Arial" panose="020B0604020202020204" pitchFamily="34" charset="0"/>
              </a:rPr>
              <a:t>thể</a:t>
            </a:r>
            <a:r>
              <a:rPr kumimoji="0" lang="en-US" altLang="vi-VN" sz="2400" b="0" i="0" u="none" strike="noStrike" kern="1200" cap="none" spc="0" normalizeH="0" baseline="0" noProof="0" dirty="0">
                <a:ln>
                  <a:noFill/>
                </a:ln>
                <a:solidFill>
                  <a:srgbClr val="FF3300"/>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FF3300"/>
                </a:solidFill>
                <a:effectLst/>
                <a:uLnTx/>
                <a:uFillTx/>
                <a:latin typeface="Arial" panose="020B0604020202020204" pitchFamily="34" charset="0"/>
                <a:ea typeface="+mn-ea"/>
                <a:cs typeface="Arial" panose="020B0604020202020204" pitchFamily="34" charset="0"/>
              </a:rPr>
              <a:t>rắn</a:t>
            </a:r>
            <a:endParaRPr kumimoji="0" lang="en-US" altLang="vi-VN" sz="2400" b="0" i="0" u="none" strike="noStrike" kern="1200" cap="none" spc="0" normalizeH="0" baseline="0" noProof="0" dirty="0">
              <a:ln>
                <a:noFill/>
              </a:ln>
              <a:solidFill>
                <a:srgbClr val="FF3300"/>
              </a:solidFill>
              <a:effectLst/>
              <a:uLnTx/>
              <a:uFillTx/>
              <a:latin typeface="Arial" panose="020B0604020202020204" pitchFamily="34" charset="0"/>
              <a:ea typeface="+mn-ea"/>
              <a:cs typeface="Arial" panose="020B0604020202020204" pitchFamily="34" charset="0"/>
            </a:endParaRPr>
          </a:p>
        </p:txBody>
      </p:sp>
      <p:sp>
        <p:nvSpPr>
          <p:cNvPr id="12329" name="Text Box 41"/>
          <p:cNvSpPr txBox="1">
            <a:spLocks noChangeArrowheads="1"/>
          </p:cNvSpPr>
          <p:nvPr/>
        </p:nvSpPr>
        <p:spPr bwMode="auto">
          <a:xfrm>
            <a:off x="1378039" y="3200401"/>
            <a:ext cx="255102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Có</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mùi</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không</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a:t>
            </a:r>
          </a:p>
        </p:txBody>
      </p:sp>
      <p:sp>
        <p:nvSpPr>
          <p:cNvPr id="12331" name="Text Box 43"/>
          <p:cNvSpPr txBox="1">
            <a:spLocks noChangeArrowheads="1"/>
          </p:cNvSpPr>
          <p:nvPr/>
        </p:nvSpPr>
        <p:spPr bwMode="auto">
          <a:xfrm>
            <a:off x="1161245" y="4726886"/>
            <a:ext cx="2895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Có</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nhìn</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thấy</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bằng</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mắt</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thường</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không</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a:t>
            </a:r>
          </a:p>
        </p:txBody>
      </p:sp>
      <p:sp>
        <p:nvSpPr>
          <p:cNvPr id="12332" name="Text Box 44"/>
          <p:cNvSpPr txBox="1">
            <a:spLocks noChangeArrowheads="1"/>
          </p:cNvSpPr>
          <p:nvPr/>
        </p:nvSpPr>
        <p:spPr bwMode="auto">
          <a:xfrm>
            <a:off x="1222419" y="5747267"/>
            <a:ext cx="270664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Có</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hình</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dạng</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nhất</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định</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không</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a:t>
            </a:r>
          </a:p>
        </p:txBody>
      </p:sp>
      <p:sp>
        <p:nvSpPr>
          <p:cNvPr id="12349" name="Text Box 61"/>
          <p:cNvSpPr txBox="1">
            <a:spLocks noChangeArrowheads="1"/>
          </p:cNvSpPr>
          <p:nvPr/>
        </p:nvSpPr>
        <p:spPr bwMode="auto">
          <a:xfrm>
            <a:off x="1161245" y="217230"/>
            <a:ext cx="10188263"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So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sánh</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tính</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chất</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của</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nước</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ở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các</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thể</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lỏng</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khí</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rắn</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dựa</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trên</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bảng</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sau</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(SGK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trang</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110)</a:t>
            </a:r>
          </a:p>
        </p:txBody>
      </p:sp>
      <p:sp>
        <p:nvSpPr>
          <p:cNvPr id="24" name="Text Box 40"/>
          <p:cNvSpPr txBox="1">
            <a:spLocks noChangeArrowheads="1"/>
          </p:cNvSpPr>
          <p:nvPr/>
        </p:nvSpPr>
        <p:spPr bwMode="auto">
          <a:xfrm>
            <a:off x="4110440" y="2384761"/>
            <a:ext cx="262601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vi-VN" sz="2400" b="0" i="0" u="none" strike="noStrike" kern="1200" cap="none" spc="0" normalizeH="0" baseline="0" noProof="0" dirty="0" err="1">
                <a:ln>
                  <a:noFill/>
                </a:ln>
                <a:solidFill>
                  <a:srgbClr val="FF3300"/>
                </a:solidFill>
                <a:effectLst/>
                <a:uLnTx/>
                <a:uFillTx/>
                <a:latin typeface="Arial" panose="020B0604020202020204" pitchFamily="34" charset="0"/>
                <a:ea typeface="+mn-ea"/>
                <a:cs typeface="Arial" panose="020B0604020202020204" pitchFamily="34" charset="0"/>
              </a:rPr>
              <a:t>Nước</a:t>
            </a:r>
            <a:r>
              <a:rPr kumimoji="0" lang="en-US" altLang="vi-VN" sz="2400" b="0" i="0" u="none" strike="noStrike" kern="1200" cap="none" spc="0" normalizeH="0" baseline="0" noProof="0" dirty="0">
                <a:ln>
                  <a:noFill/>
                </a:ln>
                <a:solidFill>
                  <a:srgbClr val="FF3300"/>
                </a:solidFill>
                <a:effectLst/>
                <a:uLnTx/>
                <a:uFillTx/>
                <a:latin typeface="Arial" panose="020B0604020202020204" pitchFamily="34" charset="0"/>
                <a:ea typeface="+mn-ea"/>
                <a:cs typeface="Arial" panose="020B0604020202020204" pitchFamily="34" charset="0"/>
              </a:rPr>
              <a:t> ở </a:t>
            </a:r>
            <a:r>
              <a:rPr kumimoji="0" lang="en-US" altLang="vi-VN" sz="2400" b="0" i="0" u="none" strike="noStrike" kern="1200" cap="none" spc="0" normalizeH="0" baseline="0" noProof="0" dirty="0" err="1">
                <a:ln>
                  <a:noFill/>
                </a:ln>
                <a:solidFill>
                  <a:srgbClr val="FF3300"/>
                </a:solidFill>
                <a:effectLst/>
                <a:uLnTx/>
                <a:uFillTx/>
                <a:latin typeface="Arial" panose="020B0604020202020204" pitchFamily="34" charset="0"/>
                <a:ea typeface="+mn-ea"/>
                <a:cs typeface="Arial" panose="020B0604020202020204" pitchFamily="34" charset="0"/>
              </a:rPr>
              <a:t>thể</a:t>
            </a:r>
            <a:r>
              <a:rPr kumimoji="0" lang="en-US" altLang="vi-VN" sz="2400" b="0" i="0" u="none" strike="noStrike" kern="1200" cap="none" spc="0" normalizeH="0" baseline="0" noProof="0" dirty="0">
                <a:ln>
                  <a:noFill/>
                </a:ln>
                <a:solidFill>
                  <a:srgbClr val="FF3300"/>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FF3300"/>
                </a:solidFill>
                <a:effectLst/>
                <a:uLnTx/>
                <a:uFillTx/>
                <a:latin typeface="Arial" panose="020B0604020202020204" pitchFamily="34" charset="0"/>
                <a:ea typeface="+mn-ea"/>
                <a:cs typeface="Arial" panose="020B0604020202020204" pitchFamily="34" charset="0"/>
              </a:rPr>
              <a:t>lỏng</a:t>
            </a:r>
            <a:endParaRPr kumimoji="0" lang="en-US" altLang="vi-VN" sz="2400" b="0" i="0" u="none" strike="noStrike" kern="1200" cap="none" spc="0" normalizeH="0" baseline="0" noProof="0" dirty="0">
              <a:ln>
                <a:noFill/>
              </a:ln>
              <a:solidFill>
                <a:srgbClr val="FF3300"/>
              </a:solidFill>
              <a:effectLst/>
              <a:uLnTx/>
              <a:uFillTx/>
              <a:latin typeface="Arial" panose="020B0604020202020204" pitchFamily="34" charset="0"/>
              <a:ea typeface="+mn-ea"/>
              <a:cs typeface="Arial" panose="020B0604020202020204" pitchFamily="34" charset="0"/>
            </a:endParaRPr>
          </a:p>
        </p:txBody>
      </p:sp>
      <p:sp>
        <p:nvSpPr>
          <p:cNvPr id="25" name="Text Box 40"/>
          <p:cNvSpPr txBox="1">
            <a:spLocks noChangeArrowheads="1"/>
          </p:cNvSpPr>
          <p:nvPr/>
        </p:nvSpPr>
        <p:spPr bwMode="auto">
          <a:xfrm>
            <a:off x="6781800" y="2365467"/>
            <a:ext cx="23203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vi-VN" sz="2400" b="0" i="0" u="none" strike="noStrike" kern="1200" cap="none" spc="0" normalizeH="0" baseline="0" noProof="0" dirty="0" err="1">
                <a:ln>
                  <a:noFill/>
                </a:ln>
                <a:solidFill>
                  <a:srgbClr val="FF3300"/>
                </a:solidFill>
                <a:effectLst/>
                <a:uLnTx/>
                <a:uFillTx/>
                <a:latin typeface="Arial" panose="020B0604020202020204" pitchFamily="34" charset="0"/>
                <a:ea typeface="+mn-ea"/>
                <a:cs typeface="Arial" panose="020B0604020202020204" pitchFamily="34" charset="0"/>
              </a:rPr>
              <a:t>Nước</a:t>
            </a:r>
            <a:r>
              <a:rPr kumimoji="0" lang="en-US" altLang="vi-VN" sz="2400" b="0" i="0" u="none" strike="noStrike" kern="1200" cap="none" spc="0" normalizeH="0" baseline="0" noProof="0" dirty="0">
                <a:ln>
                  <a:noFill/>
                </a:ln>
                <a:solidFill>
                  <a:srgbClr val="FF3300"/>
                </a:solidFill>
                <a:effectLst/>
                <a:uLnTx/>
                <a:uFillTx/>
                <a:latin typeface="Arial" panose="020B0604020202020204" pitchFamily="34" charset="0"/>
                <a:ea typeface="+mn-ea"/>
                <a:cs typeface="Arial" panose="020B0604020202020204" pitchFamily="34" charset="0"/>
              </a:rPr>
              <a:t> ở </a:t>
            </a:r>
            <a:r>
              <a:rPr kumimoji="0" lang="en-US" altLang="vi-VN" sz="2400" b="0" i="0" u="none" strike="noStrike" kern="1200" cap="none" spc="0" normalizeH="0" baseline="0" noProof="0" dirty="0" err="1">
                <a:ln>
                  <a:noFill/>
                </a:ln>
                <a:solidFill>
                  <a:srgbClr val="FF3300"/>
                </a:solidFill>
                <a:effectLst/>
                <a:uLnTx/>
                <a:uFillTx/>
                <a:latin typeface="Arial" panose="020B0604020202020204" pitchFamily="34" charset="0"/>
                <a:ea typeface="+mn-ea"/>
                <a:cs typeface="Arial" panose="020B0604020202020204" pitchFamily="34" charset="0"/>
              </a:rPr>
              <a:t>thể</a:t>
            </a:r>
            <a:r>
              <a:rPr kumimoji="0" lang="en-US" altLang="vi-VN" sz="2400" b="0" i="0" u="none" strike="noStrike" kern="1200" cap="none" spc="0" normalizeH="0" baseline="0" noProof="0" dirty="0">
                <a:ln>
                  <a:noFill/>
                </a:ln>
                <a:solidFill>
                  <a:srgbClr val="FF3300"/>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FF3300"/>
                </a:solidFill>
                <a:effectLst/>
                <a:uLnTx/>
                <a:uFillTx/>
                <a:latin typeface="Arial" panose="020B0604020202020204" pitchFamily="34" charset="0"/>
                <a:ea typeface="+mn-ea"/>
                <a:cs typeface="Arial" panose="020B0604020202020204" pitchFamily="34" charset="0"/>
              </a:rPr>
              <a:t>khí</a:t>
            </a:r>
            <a:endParaRPr kumimoji="0" lang="en-US" altLang="vi-VN" sz="2400" b="0" i="0" u="none" strike="noStrike" kern="1200" cap="none" spc="0" normalizeH="0" baseline="0" noProof="0" dirty="0">
              <a:ln>
                <a:noFill/>
              </a:ln>
              <a:solidFill>
                <a:srgbClr val="FF3300"/>
              </a:solidFill>
              <a:effectLst/>
              <a:uLnTx/>
              <a:uFillTx/>
              <a:latin typeface="Arial" panose="020B0604020202020204" pitchFamily="34" charset="0"/>
              <a:ea typeface="+mn-ea"/>
              <a:cs typeface="Arial" panose="020B0604020202020204" pitchFamily="34" charset="0"/>
            </a:endParaRPr>
          </a:p>
        </p:txBody>
      </p:sp>
      <p:sp>
        <p:nvSpPr>
          <p:cNvPr id="26" name="Text Box 41"/>
          <p:cNvSpPr txBox="1">
            <a:spLocks noChangeArrowheads="1"/>
          </p:cNvSpPr>
          <p:nvPr/>
        </p:nvSpPr>
        <p:spPr bwMode="auto">
          <a:xfrm>
            <a:off x="1299692" y="4020140"/>
            <a:ext cx="255102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Có</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vị</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không</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a:t>
            </a:r>
          </a:p>
        </p:txBody>
      </p:sp>
    </p:spTree>
    <p:extLst>
      <p:ext uri="{BB962C8B-B14F-4D97-AF65-F5344CB8AC3E}">
        <p14:creationId xmlns:p14="http://schemas.microsoft.com/office/powerpoint/2010/main" val="1426715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329"/>
                                        </p:tgtEl>
                                        <p:attrNameLst>
                                          <p:attrName>style.visibility</p:attrName>
                                        </p:attrNameLst>
                                      </p:cBhvr>
                                      <p:to>
                                        <p:strVal val="visible"/>
                                      </p:to>
                                    </p:set>
                                    <p:anim calcmode="lin" valueType="num">
                                      <p:cBhvr additive="base">
                                        <p:cTn id="7" dur="500" fill="hold"/>
                                        <p:tgtEl>
                                          <p:spTgt spid="12329"/>
                                        </p:tgtEl>
                                        <p:attrNameLst>
                                          <p:attrName>ppt_x</p:attrName>
                                        </p:attrNameLst>
                                      </p:cBhvr>
                                      <p:tavLst>
                                        <p:tav tm="0">
                                          <p:val>
                                            <p:strVal val="#ppt_x"/>
                                          </p:val>
                                        </p:tav>
                                        <p:tav tm="100000">
                                          <p:val>
                                            <p:strVal val="#ppt_x"/>
                                          </p:val>
                                        </p:tav>
                                      </p:tavLst>
                                    </p:anim>
                                    <p:anim calcmode="lin" valueType="num">
                                      <p:cBhvr additive="base">
                                        <p:cTn id="8" dur="500" fill="hold"/>
                                        <p:tgtEl>
                                          <p:spTgt spid="1232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ppt_x"/>
                                          </p:val>
                                        </p:tav>
                                        <p:tav tm="100000">
                                          <p:val>
                                            <p:strVal val="#ppt_x"/>
                                          </p:val>
                                        </p:tav>
                                      </p:tavLst>
                                    </p:anim>
                                    <p:anim calcmode="lin" valueType="num">
                                      <p:cBhvr additive="base">
                                        <p:cTn id="1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331"/>
                                        </p:tgtEl>
                                        <p:attrNameLst>
                                          <p:attrName>style.visibility</p:attrName>
                                        </p:attrNameLst>
                                      </p:cBhvr>
                                      <p:to>
                                        <p:strVal val="visible"/>
                                      </p:to>
                                    </p:set>
                                    <p:anim calcmode="lin" valueType="num">
                                      <p:cBhvr additive="base">
                                        <p:cTn id="19" dur="500" fill="hold"/>
                                        <p:tgtEl>
                                          <p:spTgt spid="12331"/>
                                        </p:tgtEl>
                                        <p:attrNameLst>
                                          <p:attrName>ppt_x</p:attrName>
                                        </p:attrNameLst>
                                      </p:cBhvr>
                                      <p:tavLst>
                                        <p:tav tm="0">
                                          <p:val>
                                            <p:strVal val="#ppt_x"/>
                                          </p:val>
                                        </p:tav>
                                        <p:tav tm="100000">
                                          <p:val>
                                            <p:strVal val="#ppt_x"/>
                                          </p:val>
                                        </p:tav>
                                      </p:tavLst>
                                    </p:anim>
                                    <p:anim calcmode="lin" valueType="num">
                                      <p:cBhvr additive="base">
                                        <p:cTn id="20" dur="500" fill="hold"/>
                                        <p:tgtEl>
                                          <p:spTgt spid="1233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332"/>
                                        </p:tgtEl>
                                        <p:attrNameLst>
                                          <p:attrName>style.visibility</p:attrName>
                                        </p:attrNameLst>
                                      </p:cBhvr>
                                      <p:to>
                                        <p:strVal val="visible"/>
                                      </p:to>
                                    </p:set>
                                    <p:animEffect transition="in" filter="fade">
                                      <p:cBhvr>
                                        <p:cTn id="25" dur="500"/>
                                        <p:tgtEl>
                                          <p:spTgt spid="123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29" grpId="0"/>
      <p:bldP spid="12331" grpId="0"/>
      <p:bldP spid="12332" grpId="0"/>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2443" name="Group 155"/>
          <p:cNvGraphicFramePr>
            <a:graphicFrameLocks noGrp="1"/>
          </p:cNvGraphicFramePr>
          <p:nvPr>
            <p:ph idx="1"/>
            <p:extLst/>
          </p:nvPr>
        </p:nvGraphicFramePr>
        <p:xfrm>
          <a:off x="945523" y="2228514"/>
          <a:ext cx="10542432" cy="4349750"/>
        </p:xfrm>
        <a:graphic>
          <a:graphicData uri="http://schemas.openxmlformats.org/drawingml/2006/table">
            <a:tbl>
              <a:tblPr/>
              <a:tblGrid>
                <a:gridCol w="3101313">
                  <a:extLst>
                    <a:ext uri="{9D8B030D-6E8A-4147-A177-3AD203B41FA5}">
                      <a16:colId xmlns:a16="http://schemas.microsoft.com/office/drawing/2014/main" val="3761990573"/>
                    </a:ext>
                  </a:extLst>
                </a:gridCol>
                <a:gridCol w="2715892">
                  <a:extLst>
                    <a:ext uri="{9D8B030D-6E8A-4147-A177-3AD203B41FA5}">
                      <a16:colId xmlns:a16="http://schemas.microsoft.com/office/drawing/2014/main" val="1432158921"/>
                    </a:ext>
                  </a:extLst>
                </a:gridCol>
                <a:gridCol w="2419806">
                  <a:extLst>
                    <a:ext uri="{9D8B030D-6E8A-4147-A177-3AD203B41FA5}">
                      <a16:colId xmlns:a16="http://schemas.microsoft.com/office/drawing/2014/main" val="3136930286"/>
                    </a:ext>
                  </a:extLst>
                </a:gridCol>
                <a:gridCol w="2305421">
                  <a:extLst>
                    <a:ext uri="{9D8B030D-6E8A-4147-A177-3AD203B41FA5}">
                      <a16:colId xmlns:a16="http://schemas.microsoft.com/office/drawing/2014/main" val="2882749844"/>
                    </a:ext>
                  </a:extLst>
                </a:gridCol>
              </a:tblGrid>
              <a:tr h="83757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dirty="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dirty="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dirty="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05901024"/>
                  </a:ext>
                </a:extLst>
              </a:tr>
              <a:tr h="84863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dirty="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dirty="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60843164"/>
                  </a:ext>
                </a:extLst>
              </a:tr>
              <a:tr h="73248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dirty="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66217784"/>
                  </a:ext>
                </a:extLst>
              </a:tr>
              <a:tr h="104415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dirty="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75506896"/>
                  </a:ext>
                </a:extLst>
              </a:tr>
              <a:tr h="886894">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dirty="0">
                        <a:ln>
                          <a:noFill/>
                        </a:ln>
                        <a:solidFill>
                          <a:srgbClr val="0000FF"/>
                        </a:solidFill>
                        <a:effectLst/>
                        <a:latin typeface=".VnTime" panose="020B7200000000000000" pitchFamily="34" charset="0"/>
                      </a:endParaRP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78092298"/>
                  </a:ext>
                </a:extLst>
              </a:tr>
            </a:tbl>
          </a:graphicData>
        </a:graphic>
      </p:graphicFrame>
      <p:sp>
        <p:nvSpPr>
          <p:cNvPr id="12328" name="Text Box 40"/>
          <p:cNvSpPr txBox="1">
            <a:spLocks noChangeArrowheads="1"/>
          </p:cNvSpPr>
          <p:nvPr/>
        </p:nvSpPr>
        <p:spPr bwMode="auto">
          <a:xfrm>
            <a:off x="9212955" y="2384761"/>
            <a:ext cx="23203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vi-VN" sz="2400" b="0" i="0" u="none" strike="noStrike" kern="1200" cap="none" spc="0" normalizeH="0" baseline="0" noProof="0" dirty="0" err="1">
                <a:ln>
                  <a:noFill/>
                </a:ln>
                <a:solidFill>
                  <a:srgbClr val="FF3300"/>
                </a:solidFill>
                <a:effectLst/>
                <a:uLnTx/>
                <a:uFillTx/>
                <a:latin typeface="Arial" panose="020B0604020202020204" pitchFamily="34" charset="0"/>
                <a:ea typeface="+mn-ea"/>
                <a:cs typeface="Arial" panose="020B0604020202020204" pitchFamily="34" charset="0"/>
              </a:rPr>
              <a:t>Nước</a:t>
            </a:r>
            <a:r>
              <a:rPr kumimoji="0" lang="en-US" altLang="vi-VN" sz="2400" b="0" i="0" u="none" strike="noStrike" kern="1200" cap="none" spc="0" normalizeH="0" baseline="0" noProof="0" dirty="0">
                <a:ln>
                  <a:noFill/>
                </a:ln>
                <a:solidFill>
                  <a:srgbClr val="FF3300"/>
                </a:solidFill>
                <a:effectLst/>
                <a:uLnTx/>
                <a:uFillTx/>
                <a:latin typeface="Arial" panose="020B0604020202020204" pitchFamily="34" charset="0"/>
                <a:ea typeface="+mn-ea"/>
                <a:cs typeface="Arial" panose="020B0604020202020204" pitchFamily="34" charset="0"/>
              </a:rPr>
              <a:t> ở </a:t>
            </a:r>
            <a:r>
              <a:rPr kumimoji="0" lang="en-US" altLang="vi-VN" sz="2400" b="0" i="0" u="none" strike="noStrike" kern="1200" cap="none" spc="0" normalizeH="0" baseline="0" noProof="0" dirty="0" err="1">
                <a:ln>
                  <a:noFill/>
                </a:ln>
                <a:solidFill>
                  <a:srgbClr val="FF3300"/>
                </a:solidFill>
                <a:effectLst/>
                <a:uLnTx/>
                <a:uFillTx/>
                <a:latin typeface="Arial" panose="020B0604020202020204" pitchFamily="34" charset="0"/>
                <a:ea typeface="+mn-ea"/>
                <a:cs typeface="Arial" panose="020B0604020202020204" pitchFamily="34" charset="0"/>
              </a:rPr>
              <a:t>thể</a:t>
            </a:r>
            <a:r>
              <a:rPr kumimoji="0" lang="en-US" altLang="vi-VN" sz="2400" b="0" i="0" u="none" strike="noStrike" kern="1200" cap="none" spc="0" normalizeH="0" baseline="0" noProof="0" dirty="0">
                <a:ln>
                  <a:noFill/>
                </a:ln>
                <a:solidFill>
                  <a:srgbClr val="FF3300"/>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FF3300"/>
                </a:solidFill>
                <a:effectLst/>
                <a:uLnTx/>
                <a:uFillTx/>
                <a:latin typeface="Arial" panose="020B0604020202020204" pitchFamily="34" charset="0"/>
                <a:ea typeface="+mn-ea"/>
                <a:cs typeface="Arial" panose="020B0604020202020204" pitchFamily="34" charset="0"/>
              </a:rPr>
              <a:t>rắn</a:t>
            </a:r>
            <a:endParaRPr kumimoji="0" lang="en-US" altLang="vi-VN" sz="2400" b="0" i="0" u="none" strike="noStrike" kern="1200" cap="none" spc="0" normalizeH="0" baseline="0" noProof="0" dirty="0">
              <a:ln>
                <a:noFill/>
              </a:ln>
              <a:solidFill>
                <a:srgbClr val="FF3300"/>
              </a:solidFill>
              <a:effectLst/>
              <a:uLnTx/>
              <a:uFillTx/>
              <a:latin typeface="Arial" panose="020B0604020202020204" pitchFamily="34" charset="0"/>
              <a:ea typeface="+mn-ea"/>
              <a:cs typeface="Arial" panose="020B0604020202020204" pitchFamily="34" charset="0"/>
            </a:endParaRPr>
          </a:p>
        </p:txBody>
      </p:sp>
      <p:sp>
        <p:nvSpPr>
          <p:cNvPr id="12329" name="Text Box 41"/>
          <p:cNvSpPr txBox="1">
            <a:spLocks noChangeArrowheads="1"/>
          </p:cNvSpPr>
          <p:nvPr/>
        </p:nvSpPr>
        <p:spPr bwMode="auto">
          <a:xfrm>
            <a:off x="1378039" y="3200401"/>
            <a:ext cx="255102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Có</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mùi</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không</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a:t>
            </a:r>
          </a:p>
        </p:txBody>
      </p:sp>
      <p:sp>
        <p:nvSpPr>
          <p:cNvPr id="12331" name="Text Box 43"/>
          <p:cNvSpPr txBox="1">
            <a:spLocks noChangeArrowheads="1"/>
          </p:cNvSpPr>
          <p:nvPr/>
        </p:nvSpPr>
        <p:spPr bwMode="auto">
          <a:xfrm>
            <a:off x="1161245" y="4726886"/>
            <a:ext cx="2895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Có</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nhìn</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thấy</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bằng</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mắt</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thường</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không</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a:t>
            </a:r>
          </a:p>
        </p:txBody>
      </p:sp>
      <p:sp>
        <p:nvSpPr>
          <p:cNvPr id="12332" name="Text Box 44"/>
          <p:cNvSpPr txBox="1">
            <a:spLocks noChangeArrowheads="1"/>
          </p:cNvSpPr>
          <p:nvPr/>
        </p:nvSpPr>
        <p:spPr bwMode="auto">
          <a:xfrm>
            <a:off x="1222419" y="5747267"/>
            <a:ext cx="270664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Có</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hình</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dạng</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nhất</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định</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không</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a:t>
            </a:r>
          </a:p>
        </p:txBody>
      </p:sp>
      <p:sp>
        <p:nvSpPr>
          <p:cNvPr id="12333" name="Text Box 45"/>
          <p:cNvSpPr txBox="1">
            <a:spLocks noChangeArrowheads="1"/>
          </p:cNvSpPr>
          <p:nvPr/>
        </p:nvSpPr>
        <p:spPr bwMode="auto">
          <a:xfrm>
            <a:off x="4646053" y="3233399"/>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vi-VN" sz="2400" b="0" i="0" u="none" strike="noStrike" kern="1200" cap="none" spc="0" normalizeH="0" baseline="0" noProof="0" dirty="0" err="1">
                <a:ln>
                  <a:noFill/>
                </a:ln>
                <a:solidFill>
                  <a:srgbClr val="0000FF"/>
                </a:solidFill>
                <a:effectLst/>
                <a:uLnTx/>
                <a:uFillTx/>
                <a:latin typeface=".VnTime" panose="020B7200000000000000" pitchFamily="34" charset="0"/>
                <a:ea typeface="+mn-ea"/>
                <a:cs typeface="+mn-cs"/>
              </a:rPr>
              <a:t>Kh«ng</a:t>
            </a:r>
            <a:endParaRPr kumimoji="0" lang="en-US" altLang="vi-VN" sz="2400" b="0" i="0" u="none" strike="noStrike" kern="1200" cap="none" spc="0" normalizeH="0" baseline="0" noProof="0" dirty="0">
              <a:ln>
                <a:noFill/>
              </a:ln>
              <a:solidFill>
                <a:srgbClr val="0000FF"/>
              </a:solidFill>
              <a:effectLst/>
              <a:uLnTx/>
              <a:uFillTx/>
              <a:latin typeface=".VnTime" panose="020B7200000000000000" pitchFamily="34" charset="0"/>
              <a:ea typeface="+mn-ea"/>
              <a:cs typeface="+mn-cs"/>
            </a:endParaRPr>
          </a:p>
        </p:txBody>
      </p:sp>
      <p:sp>
        <p:nvSpPr>
          <p:cNvPr id="12349" name="Text Box 61"/>
          <p:cNvSpPr txBox="1">
            <a:spLocks noChangeArrowheads="1"/>
          </p:cNvSpPr>
          <p:nvPr/>
        </p:nvSpPr>
        <p:spPr bwMode="auto">
          <a:xfrm>
            <a:off x="1222419" y="618886"/>
            <a:ext cx="10188263"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So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sánh</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tính</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chất</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của</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nước</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ở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các</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thể</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lỏng</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khí</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rắn</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dựa</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trên</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bảng</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sau</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a:t>
            </a:r>
          </a:p>
        </p:txBody>
      </p:sp>
      <p:sp>
        <p:nvSpPr>
          <p:cNvPr id="24" name="Text Box 40"/>
          <p:cNvSpPr txBox="1">
            <a:spLocks noChangeArrowheads="1"/>
          </p:cNvSpPr>
          <p:nvPr/>
        </p:nvSpPr>
        <p:spPr bwMode="auto">
          <a:xfrm>
            <a:off x="4110440" y="2384761"/>
            <a:ext cx="262601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vi-VN" sz="2400" b="0" i="0" u="none" strike="noStrike" kern="1200" cap="none" spc="0" normalizeH="0" baseline="0" noProof="0" dirty="0" err="1">
                <a:ln>
                  <a:noFill/>
                </a:ln>
                <a:solidFill>
                  <a:srgbClr val="FF3300"/>
                </a:solidFill>
                <a:effectLst/>
                <a:uLnTx/>
                <a:uFillTx/>
                <a:latin typeface="Arial" panose="020B0604020202020204" pitchFamily="34" charset="0"/>
                <a:ea typeface="+mn-ea"/>
                <a:cs typeface="Arial" panose="020B0604020202020204" pitchFamily="34" charset="0"/>
              </a:rPr>
              <a:t>Nước</a:t>
            </a:r>
            <a:r>
              <a:rPr kumimoji="0" lang="en-US" altLang="vi-VN" sz="2400" b="0" i="0" u="none" strike="noStrike" kern="1200" cap="none" spc="0" normalizeH="0" baseline="0" noProof="0" dirty="0">
                <a:ln>
                  <a:noFill/>
                </a:ln>
                <a:solidFill>
                  <a:srgbClr val="FF3300"/>
                </a:solidFill>
                <a:effectLst/>
                <a:uLnTx/>
                <a:uFillTx/>
                <a:latin typeface="Arial" panose="020B0604020202020204" pitchFamily="34" charset="0"/>
                <a:ea typeface="+mn-ea"/>
                <a:cs typeface="Arial" panose="020B0604020202020204" pitchFamily="34" charset="0"/>
              </a:rPr>
              <a:t> ở </a:t>
            </a:r>
            <a:r>
              <a:rPr kumimoji="0" lang="en-US" altLang="vi-VN" sz="2400" b="0" i="0" u="none" strike="noStrike" kern="1200" cap="none" spc="0" normalizeH="0" baseline="0" noProof="0" dirty="0" err="1">
                <a:ln>
                  <a:noFill/>
                </a:ln>
                <a:solidFill>
                  <a:srgbClr val="FF3300"/>
                </a:solidFill>
                <a:effectLst/>
                <a:uLnTx/>
                <a:uFillTx/>
                <a:latin typeface="Arial" panose="020B0604020202020204" pitchFamily="34" charset="0"/>
                <a:ea typeface="+mn-ea"/>
                <a:cs typeface="Arial" panose="020B0604020202020204" pitchFamily="34" charset="0"/>
              </a:rPr>
              <a:t>thể</a:t>
            </a:r>
            <a:r>
              <a:rPr kumimoji="0" lang="en-US" altLang="vi-VN" sz="2400" b="0" i="0" u="none" strike="noStrike" kern="1200" cap="none" spc="0" normalizeH="0" baseline="0" noProof="0" dirty="0">
                <a:ln>
                  <a:noFill/>
                </a:ln>
                <a:solidFill>
                  <a:srgbClr val="FF3300"/>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FF3300"/>
                </a:solidFill>
                <a:effectLst/>
                <a:uLnTx/>
                <a:uFillTx/>
                <a:latin typeface="Arial" panose="020B0604020202020204" pitchFamily="34" charset="0"/>
                <a:ea typeface="+mn-ea"/>
                <a:cs typeface="Arial" panose="020B0604020202020204" pitchFamily="34" charset="0"/>
              </a:rPr>
              <a:t>lỏng</a:t>
            </a:r>
            <a:endParaRPr kumimoji="0" lang="en-US" altLang="vi-VN" sz="2400" b="0" i="0" u="none" strike="noStrike" kern="1200" cap="none" spc="0" normalizeH="0" baseline="0" noProof="0" dirty="0">
              <a:ln>
                <a:noFill/>
              </a:ln>
              <a:solidFill>
                <a:srgbClr val="FF3300"/>
              </a:solidFill>
              <a:effectLst/>
              <a:uLnTx/>
              <a:uFillTx/>
              <a:latin typeface="Arial" panose="020B0604020202020204" pitchFamily="34" charset="0"/>
              <a:ea typeface="+mn-ea"/>
              <a:cs typeface="Arial" panose="020B0604020202020204" pitchFamily="34" charset="0"/>
            </a:endParaRPr>
          </a:p>
        </p:txBody>
      </p:sp>
      <p:sp>
        <p:nvSpPr>
          <p:cNvPr id="25" name="Text Box 40"/>
          <p:cNvSpPr txBox="1">
            <a:spLocks noChangeArrowheads="1"/>
          </p:cNvSpPr>
          <p:nvPr/>
        </p:nvSpPr>
        <p:spPr bwMode="auto">
          <a:xfrm>
            <a:off x="6781800" y="2365467"/>
            <a:ext cx="23203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vi-VN" sz="2400" b="0" i="0" u="none" strike="noStrike" kern="1200" cap="none" spc="0" normalizeH="0" baseline="0" noProof="0" dirty="0" err="1">
                <a:ln>
                  <a:noFill/>
                </a:ln>
                <a:solidFill>
                  <a:srgbClr val="FF3300"/>
                </a:solidFill>
                <a:effectLst/>
                <a:uLnTx/>
                <a:uFillTx/>
                <a:latin typeface="Arial" panose="020B0604020202020204" pitchFamily="34" charset="0"/>
                <a:ea typeface="+mn-ea"/>
                <a:cs typeface="Arial" panose="020B0604020202020204" pitchFamily="34" charset="0"/>
              </a:rPr>
              <a:t>Nước</a:t>
            </a:r>
            <a:r>
              <a:rPr kumimoji="0" lang="en-US" altLang="vi-VN" sz="2400" b="0" i="0" u="none" strike="noStrike" kern="1200" cap="none" spc="0" normalizeH="0" baseline="0" noProof="0" dirty="0">
                <a:ln>
                  <a:noFill/>
                </a:ln>
                <a:solidFill>
                  <a:srgbClr val="FF3300"/>
                </a:solidFill>
                <a:effectLst/>
                <a:uLnTx/>
                <a:uFillTx/>
                <a:latin typeface="Arial" panose="020B0604020202020204" pitchFamily="34" charset="0"/>
                <a:ea typeface="+mn-ea"/>
                <a:cs typeface="Arial" panose="020B0604020202020204" pitchFamily="34" charset="0"/>
              </a:rPr>
              <a:t> ở </a:t>
            </a:r>
            <a:r>
              <a:rPr kumimoji="0" lang="en-US" altLang="vi-VN" sz="2400" b="0" i="0" u="none" strike="noStrike" kern="1200" cap="none" spc="0" normalizeH="0" baseline="0" noProof="0" dirty="0" err="1">
                <a:ln>
                  <a:noFill/>
                </a:ln>
                <a:solidFill>
                  <a:srgbClr val="FF3300"/>
                </a:solidFill>
                <a:effectLst/>
                <a:uLnTx/>
                <a:uFillTx/>
                <a:latin typeface="Arial" panose="020B0604020202020204" pitchFamily="34" charset="0"/>
                <a:ea typeface="+mn-ea"/>
                <a:cs typeface="Arial" panose="020B0604020202020204" pitchFamily="34" charset="0"/>
              </a:rPr>
              <a:t>thể</a:t>
            </a:r>
            <a:r>
              <a:rPr kumimoji="0" lang="en-US" altLang="vi-VN" sz="2400" b="0" i="0" u="none" strike="noStrike" kern="1200" cap="none" spc="0" normalizeH="0" baseline="0" noProof="0" dirty="0">
                <a:ln>
                  <a:noFill/>
                </a:ln>
                <a:solidFill>
                  <a:srgbClr val="FF3300"/>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FF3300"/>
                </a:solidFill>
                <a:effectLst/>
                <a:uLnTx/>
                <a:uFillTx/>
                <a:latin typeface="Arial" panose="020B0604020202020204" pitchFamily="34" charset="0"/>
                <a:ea typeface="+mn-ea"/>
                <a:cs typeface="Arial" panose="020B0604020202020204" pitchFamily="34" charset="0"/>
              </a:rPr>
              <a:t>khí</a:t>
            </a:r>
            <a:endParaRPr kumimoji="0" lang="en-US" altLang="vi-VN" sz="2400" b="0" i="0" u="none" strike="noStrike" kern="1200" cap="none" spc="0" normalizeH="0" baseline="0" noProof="0" dirty="0">
              <a:ln>
                <a:noFill/>
              </a:ln>
              <a:solidFill>
                <a:srgbClr val="FF3300"/>
              </a:solidFill>
              <a:effectLst/>
              <a:uLnTx/>
              <a:uFillTx/>
              <a:latin typeface="Arial" panose="020B0604020202020204" pitchFamily="34" charset="0"/>
              <a:ea typeface="+mn-ea"/>
              <a:cs typeface="Arial" panose="020B0604020202020204" pitchFamily="34" charset="0"/>
            </a:endParaRPr>
          </a:p>
        </p:txBody>
      </p:sp>
      <p:sp>
        <p:nvSpPr>
          <p:cNvPr id="26" name="Text Box 41"/>
          <p:cNvSpPr txBox="1">
            <a:spLocks noChangeArrowheads="1"/>
          </p:cNvSpPr>
          <p:nvPr/>
        </p:nvSpPr>
        <p:spPr bwMode="auto">
          <a:xfrm>
            <a:off x="1299692" y="4020140"/>
            <a:ext cx="255102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Có</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vị</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không</a:t>
            </a:r>
            <a:r>
              <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a:t>
            </a:r>
          </a:p>
        </p:txBody>
      </p:sp>
      <p:sp>
        <p:nvSpPr>
          <p:cNvPr id="27" name="Text Box 45"/>
          <p:cNvSpPr txBox="1">
            <a:spLocks noChangeArrowheads="1"/>
          </p:cNvSpPr>
          <p:nvPr/>
        </p:nvSpPr>
        <p:spPr bwMode="auto">
          <a:xfrm>
            <a:off x="7495504" y="3202633"/>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vi-VN" sz="2400" b="0" i="0" u="none" strike="noStrike" kern="1200" cap="none" spc="0" normalizeH="0" baseline="0" noProof="0" dirty="0" err="1">
                <a:ln>
                  <a:noFill/>
                </a:ln>
                <a:solidFill>
                  <a:srgbClr val="0000FF"/>
                </a:solidFill>
                <a:effectLst/>
                <a:uLnTx/>
                <a:uFillTx/>
                <a:latin typeface=".VnTime" panose="020B7200000000000000" pitchFamily="34" charset="0"/>
                <a:ea typeface="+mn-ea"/>
                <a:cs typeface="+mn-cs"/>
              </a:rPr>
              <a:t>Kh«ng</a:t>
            </a:r>
            <a:endParaRPr kumimoji="0" lang="en-US" altLang="vi-VN" sz="2400" b="0" i="0" u="none" strike="noStrike" kern="1200" cap="none" spc="0" normalizeH="0" baseline="0" noProof="0" dirty="0">
              <a:ln>
                <a:noFill/>
              </a:ln>
              <a:solidFill>
                <a:srgbClr val="0000FF"/>
              </a:solidFill>
              <a:effectLst/>
              <a:uLnTx/>
              <a:uFillTx/>
              <a:latin typeface=".VnTime" panose="020B7200000000000000" pitchFamily="34" charset="0"/>
              <a:ea typeface="+mn-ea"/>
              <a:cs typeface="+mn-cs"/>
            </a:endParaRPr>
          </a:p>
        </p:txBody>
      </p:sp>
      <p:sp>
        <p:nvSpPr>
          <p:cNvPr id="28" name="Text Box 45"/>
          <p:cNvSpPr txBox="1">
            <a:spLocks noChangeArrowheads="1"/>
          </p:cNvSpPr>
          <p:nvPr/>
        </p:nvSpPr>
        <p:spPr bwMode="auto">
          <a:xfrm>
            <a:off x="9773455" y="3233399"/>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vi-VN" sz="2400" b="0" i="0" u="none" strike="noStrike" kern="1200" cap="none" spc="0" normalizeH="0" baseline="0" noProof="0" dirty="0" err="1">
                <a:ln>
                  <a:noFill/>
                </a:ln>
                <a:solidFill>
                  <a:srgbClr val="0000FF"/>
                </a:solidFill>
                <a:effectLst/>
                <a:uLnTx/>
                <a:uFillTx/>
                <a:latin typeface=".VnTime" panose="020B7200000000000000" pitchFamily="34" charset="0"/>
                <a:ea typeface="+mn-ea"/>
                <a:cs typeface="+mn-cs"/>
              </a:rPr>
              <a:t>Kh«ng</a:t>
            </a:r>
            <a:endParaRPr kumimoji="0" lang="en-US" altLang="vi-VN" sz="2400" b="0" i="0" u="none" strike="noStrike" kern="1200" cap="none" spc="0" normalizeH="0" baseline="0" noProof="0" dirty="0">
              <a:ln>
                <a:noFill/>
              </a:ln>
              <a:solidFill>
                <a:srgbClr val="0000FF"/>
              </a:solidFill>
              <a:effectLst/>
              <a:uLnTx/>
              <a:uFillTx/>
              <a:latin typeface=".VnTime" panose="020B7200000000000000" pitchFamily="34" charset="0"/>
              <a:ea typeface="+mn-ea"/>
              <a:cs typeface="+mn-cs"/>
            </a:endParaRPr>
          </a:p>
        </p:txBody>
      </p:sp>
      <p:sp>
        <p:nvSpPr>
          <p:cNvPr id="29" name="Text Box 45"/>
          <p:cNvSpPr txBox="1">
            <a:spLocks noChangeArrowheads="1"/>
          </p:cNvSpPr>
          <p:nvPr/>
        </p:nvSpPr>
        <p:spPr bwMode="auto">
          <a:xfrm>
            <a:off x="4654740" y="4024605"/>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vi-VN" sz="2400" b="0" i="0" u="none" strike="noStrike" kern="1200" cap="none" spc="0" normalizeH="0" baseline="0" noProof="0" dirty="0" err="1">
                <a:ln>
                  <a:noFill/>
                </a:ln>
                <a:solidFill>
                  <a:srgbClr val="0000FF"/>
                </a:solidFill>
                <a:effectLst/>
                <a:uLnTx/>
                <a:uFillTx/>
                <a:latin typeface=".VnTime" panose="020B7200000000000000" pitchFamily="34" charset="0"/>
                <a:ea typeface="+mn-ea"/>
                <a:cs typeface="+mn-cs"/>
              </a:rPr>
              <a:t>Kh«ng</a:t>
            </a:r>
            <a:endParaRPr kumimoji="0" lang="en-US" altLang="vi-VN" sz="2400" b="0" i="0" u="none" strike="noStrike" kern="1200" cap="none" spc="0" normalizeH="0" baseline="0" noProof="0" dirty="0">
              <a:ln>
                <a:noFill/>
              </a:ln>
              <a:solidFill>
                <a:srgbClr val="0000FF"/>
              </a:solidFill>
              <a:effectLst/>
              <a:uLnTx/>
              <a:uFillTx/>
              <a:latin typeface=".VnTime" panose="020B7200000000000000" pitchFamily="34" charset="0"/>
              <a:ea typeface="+mn-ea"/>
              <a:cs typeface="+mn-cs"/>
            </a:endParaRPr>
          </a:p>
        </p:txBody>
      </p:sp>
      <p:sp>
        <p:nvSpPr>
          <p:cNvPr id="30" name="Text Box 45"/>
          <p:cNvSpPr txBox="1">
            <a:spLocks noChangeArrowheads="1"/>
          </p:cNvSpPr>
          <p:nvPr/>
        </p:nvSpPr>
        <p:spPr bwMode="auto">
          <a:xfrm>
            <a:off x="7495504" y="3946189"/>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vi-VN" sz="2400" b="0" i="0" u="none" strike="noStrike" kern="1200" cap="none" spc="0" normalizeH="0" baseline="0" noProof="0" dirty="0" err="1">
                <a:ln>
                  <a:noFill/>
                </a:ln>
                <a:solidFill>
                  <a:srgbClr val="0000FF"/>
                </a:solidFill>
                <a:effectLst/>
                <a:uLnTx/>
                <a:uFillTx/>
                <a:latin typeface=".VnTime" panose="020B7200000000000000" pitchFamily="34" charset="0"/>
                <a:ea typeface="+mn-ea"/>
                <a:cs typeface="+mn-cs"/>
              </a:rPr>
              <a:t>Kh«ng</a:t>
            </a:r>
            <a:endParaRPr kumimoji="0" lang="en-US" altLang="vi-VN" sz="2400" b="0" i="0" u="none" strike="noStrike" kern="1200" cap="none" spc="0" normalizeH="0" baseline="0" noProof="0" dirty="0">
              <a:ln>
                <a:noFill/>
              </a:ln>
              <a:solidFill>
                <a:srgbClr val="0000FF"/>
              </a:solidFill>
              <a:effectLst/>
              <a:uLnTx/>
              <a:uFillTx/>
              <a:latin typeface=".VnTime" panose="020B7200000000000000" pitchFamily="34" charset="0"/>
              <a:ea typeface="+mn-ea"/>
              <a:cs typeface="+mn-cs"/>
            </a:endParaRPr>
          </a:p>
        </p:txBody>
      </p:sp>
      <p:sp>
        <p:nvSpPr>
          <p:cNvPr id="31" name="Text Box 45"/>
          <p:cNvSpPr txBox="1">
            <a:spLocks noChangeArrowheads="1"/>
          </p:cNvSpPr>
          <p:nvPr/>
        </p:nvSpPr>
        <p:spPr bwMode="auto">
          <a:xfrm>
            <a:off x="9814611" y="393568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vi-VN" sz="2400" b="0" i="0" u="none" strike="noStrike" kern="1200" cap="none" spc="0" normalizeH="0" baseline="0" noProof="0" dirty="0" err="1">
                <a:ln>
                  <a:noFill/>
                </a:ln>
                <a:solidFill>
                  <a:srgbClr val="0000FF"/>
                </a:solidFill>
                <a:effectLst/>
                <a:uLnTx/>
                <a:uFillTx/>
                <a:latin typeface=".VnTime" panose="020B7200000000000000" pitchFamily="34" charset="0"/>
                <a:ea typeface="+mn-ea"/>
                <a:cs typeface="+mn-cs"/>
              </a:rPr>
              <a:t>Kh«ng</a:t>
            </a:r>
            <a:endParaRPr kumimoji="0" lang="en-US" altLang="vi-VN" sz="2400" b="0" i="0" u="none" strike="noStrike" kern="1200" cap="none" spc="0" normalizeH="0" baseline="0" noProof="0" dirty="0">
              <a:ln>
                <a:noFill/>
              </a:ln>
              <a:solidFill>
                <a:srgbClr val="0000FF"/>
              </a:solidFill>
              <a:effectLst/>
              <a:uLnTx/>
              <a:uFillTx/>
              <a:latin typeface=".VnTime" panose="020B7200000000000000" pitchFamily="34" charset="0"/>
              <a:ea typeface="+mn-ea"/>
              <a:cs typeface="+mn-cs"/>
            </a:endParaRPr>
          </a:p>
        </p:txBody>
      </p:sp>
      <p:sp>
        <p:nvSpPr>
          <p:cNvPr id="32" name="Text Box 45"/>
          <p:cNvSpPr txBox="1">
            <a:spLocks noChangeArrowheads="1"/>
          </p:cNvSpPr>
          <p:nvPr/>
        </p:nvSpPr>
        <p:spPr bwMode="auto">
          <a:xfrm>
            <a:off x="4646053" y="4913784"/>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Có</a:t>
            </a:r>
            <a:endPar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endParaRPr>
          </a:p>
        </p:txBody>
      </p:sp>
      <p:sp>
        <p:nvSpPr>
          <p:cNvPr id="33" name="Text Box 45"/>
          <p:cNvSpPr txBox="1">
            <a:spLocks noChangeArrowheads="1"/>
          </p:cNvSpPr>
          <p:nvPr/>
        </p:nvSpPr>
        <p:spPr bwMode="auto">
          <a:xfrm>
            <a:off x="7646156" y="4913784"/>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Có</a:t>
            </a:r>
            <a:endPar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endParaRPr>
          </a:p>
        </p:txBody>
      </p:sp>
      <p:sp>
        <p:nvSpPr>
          <p:cNvPr id="34" name="Text Box 45"/>
          <p:cNvSpPr txBox="1">
            <a:spLocks noChangeArrowheads="1"/>
          </p:cNvSpPr>
          <p:nvPr/>
        </p:nvSpPr>
        <p:spPr bwMode="auto">
          <a:xfrm>
            <a:off x="9814611" y="4913784"/>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Có</a:t>
            </a:r>
            <a:endPar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endParaRPr>
          </a:p>
        </p:txBody>
      </p:sp>
      <p:sp>
        <p:nvSpPr>
          <p:cNvPr id="35" name="Text Box 45"/>
          <p:cNvSpPr txBox="1">
            <a:spLocks noChangeArrowheads="1"/>
          </p:cNvSpPr>
          <p:nvPr/>
        </p:nvSpPr>
        <p:spPr bwMode="auto">
          <a:xfrm>
            <a:off x="4654740" y="5934165"/>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vi-VN" sz="2400" b="0" i="0" u="none" strike="noStrike" kern="1200" cap="none" spc="0" normalizeH="0" baseline="0" noProof="0" dirty="0" err="1">
                <a:ln>
                  <a:noFill/>
                </a:ln>
                <a:solidFill>
                  <a:srgbClr val="0000FF"/>
                </a:solidFill>
                <a:effectLst/>
                <a:uLnTx/>
                <a:uFillTx/>
                <a:latin typeface=".VnTime" panose="020B7200000000000000" pitchFamily="34" charset="0"/>
                <a:ea typeface="+mn-ea"/>
                <a:cs typeface="+mn-cs"/>
              </a:rPr>
              <a:t>Kh«ng</a:t>
            </a:r>
            <a:endParaRPr kumimoji="0" lang="en-US" altLang="vi-VN" sz="2400" b="0" i="0" u="none" strike="noStrike" kern="1200" cap="none" spc="0" normalizeH="0" baseline="0" noProof="0" dirty="0">
              <a:ln>
                <a:noFill/>
              </a:ln>
              <a:solidFill>
                <a:srgbClr val="0000FF"/>
              </a:solidFill>
              <a:effectLst/>
              <a:uLnTx/>
              <a:uFillTx/>
              <a:latin typeface=".VnTime" panose="020B7200000000000000" pitchFamily="34" charset="0"/>
              <a:ea typeface="+mn-ea"/>
              <a:cs typeface="+mn-cs"/>
            </a:endParaRPr>
          </a:p>
        </p:txBody>
      </p:sp>
      <p:sp>
        <p:nvSpPr>
          <p:cNvPr id="36" name="Text Box 45"/>
          <p:cNvSpPr txBox="1">
            <a:spLocks noChangeArrowheads="1"/>
          </p:cNvSpPr>
          <p:nvPr/>
        </p:nvSpPr>
        <p:spPr bwMode="auto">
          <a:xfrm>
            <a:off x="7370472" y="5881379"/>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vi-VN" sz="2400" b="0" i="0" u="none" strike="noStrike" kern="1200" cap="none" spc="0" normalizeH="0" baseline="0" noProof="0" dirty="0" err="1">
                <a:ln>
                  <a:noFill/>
                </a:ln>
                <a:solidFill>
                  <a:srgbClr val="0000FF"/>
                </a:solidFill>
                <a:effectLst/>
                <a:uLnTx/>
                <a:uFillTx/>
                <a:latin typeface=".VnTime" panose="020B7200000000000000" pitchFamily="34" charset="0"/>
                <a:ea typeface="+mn-ea"/>
                <a:cs typeface="+mn-cs"/>
              </a:rPr>
              <a:t>Kh«ng</a:t>
            </a:r>
            <a:endParaRPr kumimoji="0" lang="en-US" altLang="vi-VN" sz="2400" b="0" i="0" u="none" strike="noStrike" kern="1200" cap="none" spc="0" normalizeH="0" baseline="0" noProof="0" dirty="0">
              <a:ln>
                <a:noFill/>
              </a:ln>
              <a:solidFill>
                <a:srgbClr val="0000FF"/>
              </a:solidFill>
              <a:effectLst/>
              <a:uLnTx/>
              <a:uFillTx/>
              <a:latin typeface=".VnTime" panose="020B7200000000000000" pitchFamily="34" charset="0"/>
              <a:ea typeface="+mn-ea"/>
              <a:cs typeface="+mn-cs"/>
            </a:endParaRPr>
          </a:p>
        </p:txBody>
      </p:sp>
      <p:sp>
        <p:nvSpPr>
          <p:cNvPr id="37" name="Text Box 45"/>
          <p:cNvSpPr txBox="1">
            <a:spLocks noChangeArrowheads="1"/>
          </p:cNvSpPr>
          <p:nvPr/>
        </p:nvSpPr>
        <p:spPr bwMode="auto">
          <a:xfrm>
            <a:off x="9814611" y="5861422"/>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vi-VN" sz="24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Có</a:t>
            </a:r>
            <a:endParaRPr kumimoji="0" lang="en-US" altLang="vi-VN" sz="24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42171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333"/>
                                        </p:tgtEl>
                                        <p:attrNameLst>
                                          <p:attrName>style.visibility</p:attrName>
                                        </p:attrNameLst>
                                      </p:cBhvr>
                                      <p:to>
                                        <p:strVal val="visible"/>
                                      </p:to>
                                    </p:set>
                                    <p:anim calcmode="lin" valueType="num">
                                      <p:cBhvr additive="base">
                                        <p:cTn id="7" dur="500" fill="hold"/>
                                        <p:tgtEl>
                                          <p:spTgt spid="12333"/>
                                        </p:tgtEl>
                                        <p:attrNameLst>
                                          <p:attrName>ppt_x</p:attrName>
                                        </p:attrNameLst>
                                      </p:cBhvr>
                                      <p:tavLst>
                                        <p:tav tm="0">
                                          <p:val>
                                            <p:strVal val="#ppt_x"/>
                                          </p:val>
                                        </p:tav>
                                        <p:tav tm="100000">
                                          <p:val>
                                            <p:strVal val="#ppt_x"/>
                                          </p:val>
                                        </p:tav>
                                      </p:tavLst>
                                    </p:anim>
                                    <p:anim calcmode="lin" valueType="num">
                                      <p:cBhvr additive="base">
                                        <p:cTn id="8" dur="500" fill="hold"/>
                                        <p:tgtEl>
                                          <p:spTgt spid="1233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additive="base">
                                        <p:cTn id="13" dur="500" fill="hold"/>
                                        <p:tgtEl>
                                          <p:spTgt spid="27"/>
                                        </p:tgtEl>
                                        <p:attrNameLst>
                                          <p:attrName>ppt_x</p:attrName>
                                        </p:attrNameLst>
                                      </p:cBhvr>
                                      <p:tavLst>
                                        <p:tav tm="0">
                                          <p:val>
                                            <p:strVal val="#ppt_x"/>
                                          </p:val>
                                        </p:tav>
                                        <p:tav tm="100000">
                                          <p:val>
                                            <p:strVal val="#ppt_x"/>
                                          </p:val>
                                        </p:tav>
                                      </p:tavLst>
                                    </p:anim>
                                    <p:anim calcmode="lin" valueType="num">
                                      <p:cBhvr additive="base">
                                        <p:cTn id="1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additive="base">
                                        <p:cTn id="19" dur="500" fill="hold"/>
                                        <p:tgtEl>
                                          <p:spTgt spid="28"/>
                                        </p:tgtEl>
                                        <p:attrNameLst>
                                          <p:attrName>ppt_x</p:attrName>
                                        </p:attrNameLst>
                                      </p:cBhvr>
                                      <p:tavLst>
                                        <p:tav tm="0">
                                          <p:val>
                                            <p:strVal val="#ppt_x"/>
                                          </p:val>
                                        </p:tav>
                                        <p:tav tm="100000">
                                          <p:val>
                                            <p:strVal val="#ppt_x"/>
                                          </p:val>
                                        </p:tav>
                                      </p:tavLst>
                                    </p:anim>
                                    <p:anim calcmode="lin" valueType="num">
                                      <p:cBhvr additive="base">
                                        <p:cTn id="2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anim calcmode="lin" valueType="num">
                                      <p:cBhvr additive="base">
                                        <p:cTn id="25" dur="500" fill="hold"/>
                                        <p:tgtEl>
                                          <p:spTgt spid="29"/>
                                        </p:tgtEl>
                                        <p:attrNameLst>
                                          <p:attrName>ppt_x</p:attrName>
                                        </p:attrNameLst>
                                      </p:cBhvr>
                                      <p:tavLst>
                                        <p:tav tm="0">
                                          <p:val>
                                            <p:strVal val="#ppt_x"/>
                                          </p:val>
                                        </p:tav>
                                        <p:tav tm="100000">
                                          <p:val>
                                            <p:strVal val="#ppt_x"/>
                                          </p:val>
                                        </p:tav>
                                      </p:tavLst>
                                    </p:anim>
                                    <p:anim calcmode="lin" valueType="num">
                                      <p:cBhvr additive="base">
                                        <p:cTn id="2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anim calcmode="lin" valueType="num">
                                      <p:cBhvr additive="base">
                                        <p:cTn id="31" dur="500" fill="hold"/>
                                        <p:tgtEl>
                                          <p:spTgt spid="30"/>
                                        </p:tgtEl>
                                        <p:attrNameLst>
                                          <p:attrName>ppt_x</p:attrName>
                                        </p:attrNameLst>
                                      </p:cBhvr>
                                      <p:tavLst>
                                        <p:tav tm="0">
                                          <p:val>
                                            <p:strVal val="#ppt_x"/>
                                          </p:val>
                                        </p:tav>
                                        <p:tav tm="100000">
                                          <p:val>
                                            <p:strVal val="#ppt_x"/>
                                          </p:val>
                                        </p:tav>
                                      </p:tavLst>
                                    </p:anim>
                                    <p:anim calcmode="lin" valueType="num">
                                      <p:cBhvr additive="base">
                                        <p:cTn id="32"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anim calcmode="lin" valueType="num">
                                      <p:cBhvr additive="base">
                                        <p:cTn id="37" dur="500" fill="hold"/>
                                        <p:tgtEl>
                                          <p:spTgt spid="31"/>
                                        </p:tgtEl>
                                        <p:attrNameLst>
                                          <p:attrName>ppt_x</p:attrName>
                                        </p:attrNameLst>
                                      </p:cBhvr>
                                      <p:tavLst>
                                        <p:tav tm="0">
                                          <p:val>
                                            <p:strVal val="#ppt_x"/>
                                          </p:val>
                                        </p:tav>
                                        <p:tav tm="100000">
                                          <p:val>
                                            <p:strVal val="#ppt_x"/>
                                          </p:val>
                                        </p:tav>
                                      </p:tavLst>
                                    </p:anim>
                                    <p:anim calcmode="lin" valueType="num">
                                      <p:cBhvr additive="base">
                                        <p:cTn id="3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2"/>
                                        </p:tgtEl>
                                        <p:attrNameLst>
                                          <p:attrName>style.visibility</p:attrName>
                                        </p:attrNameLst>
                                      </p:cBhvr>
                                      <p:to>
                                        <p:strVal val="visible"/>
                                      </p:to>
                                    </p:set>
                                    <p:anim calcmode="lin" valueType="num">
                                      <p:cBhvr additive="base">
                                        <p:cTn id="43" dur="500" fill="hold"/>
                                        <p:tgtEl>
                                          <p:spTgt spid="32"/>
                                        </p:tgtEl>
                                        <p:attrNameLst>
                                          <p:attrName>ppt_x</p:attrName>
                                        </p:attrNameLst>
                                      </p:cBhvr>
                                      <p:tavLst>
                                        <p:tav tm="0">
                                          <p:val>
                                            <p:strVal val="#ppt_x"/>
                                          </p:val>
                                        </p:tav>
                                        <p:tav tm="100000">
                                          <p:val>
                                            <p:strVal val="#ppt_x"/>
                                          </p:val>
                                        </p:tav>
                                      </p:tavLst>
                                    </p:anim>
                                    <p:anim calcmode="lin" valueType="num">
                                      <p:cBhvr additive="base">
                                        <p:cTn id="44"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3"/>
                                        </p:tgtEl>
                                        <p:attrNameLst>
                                          <p:attrName>style.visibility</p:attrName>
                                        </p:attrNameLst>
                                      </p:cBhvr>
                                      <p:to>
                                        <p:strVal val="visible"/>
                                      </p:to>
                                    </p:set>
                                    <p:anim calcmode="lin" valueType="num">
                                      <p:cBhvr additive="base">
                                        <p:cTn id="49" dur="500" fill="hold"/>
                                        <p:tgtEl>
                                          <p:spTgt spid="33"/>
                                        </p:tgtEl>
                                        <p:attrNameLst>
                                          <p:attrName>ppt_x</p:attrName>
                                        </p:attrNameLst>
                                      </p:cBhvr>
                                      <p:tavLst>
                                        <p:tav tm="0">
                                          <p:val>
                                            <p:strVal val="#ppt_x"/>
                                          </p:val>
                                        </p:tav>
                                        <p:tav tm="100000">
                                          <p:val>
                                            <p:strVal val="#ppt_x"/>
                                          </p:val>
                                        </p:tav>
                                      </p:tavLst>
                                    </p:anim>
                                    <p:anim calcmode="lin" valueType="num">
                                      <p:cBhvr additive="base">
                                        <p:cTn id="50"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4"/>
                                        </p:tgtEl>
                                        <p:attrNameLst>
                                          <p:attrName>style.visibility</p:attrName>
                                        </p:attrNameLst>
                                      </p:cBhvr>
                                      <p:to>
                                        <p:strVal val="visible"/>
                                      </p:to>
                                    </p:set>
                                    <p:anim calcmode="lin" valueType="num">
                                      <p:cBhvr additive="base">
                                        <p:cTn id="55" dur="500" fill="hold"/>
                                        <p:tgtEl>
                                          <p:spTgt spid="34"/>
                                        </p:tgtEl>
                                        <p:attrNameLst>
                                          <p:attrName>ppt_x</p:attrName>
                                        </p:attrNameLst>
                                      </p:cBhvr>
                                      <p:tavLst>
                                        <p:tav tm="0">
                                          <p:val>
                                            <p:strVal val="#ppt_x"/>
                                          </p:val>
                                        </p:tav>
                                        <p:tav tm="100000">
                                          <p:val>
                                            <p:strVal val="#ppt_x"/>
                                          </p:val>
                                        </p:tav>
                                      </p:tavLst>
                                    </p:anim>
                                    <p:anim calcmode="lin" valueType="num">
                                      <p:cBhvr additive="base">
                                        <p:cTn id="56"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5"/>
                                        </p:tgtEl>
                                        <p:attrNameLst>
                                          <p:attrName>style.visibility</p:attrName>
                                        </p:attrNameLst>
                                      </p:cBhvr>
                                      <p:to>
                                        <p:strVal val="visible"/>
                                      </p:to>
                                    </p:set>
                                    <p:anim calcmode="lin" valueType="num">
                                      <p:cBhvr additive="base">
                                        <p:cTn id="61" dur="500" fill="hold"/>
                                        <p:tgtEl>
                                          <p:spTgt spid="35"/>
                                        </p:tgtEl>
                                        <p:attrNameLst>
                                          <p:attrName>ppt_x</p:attrName>
                                        </p:attrNameLst>
                                      </p:cBhvr>
                                      <p:tavLst>
                                        <p:tav tm="0">
                                          <p:val>
                                            <p:strVal val="#ppt_x"/>
                                          </p:val>
                                        </p:tav>
                                        <p:tav tm="100000">
                                          <p:val>
                                            <p:strVal val="#ppt_x"/>
                                          </p:val>
                                        </p:tav>
                                      </p:tavLst>
                                    </p:anim>
                                    <p:anim calcmode="lin" valueType="num">
                                      <p:cBhvr additive="base">
                                        <p:cTn id="6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6"/>
                                        </p:tgtEl>
                                        <p:attrNameLst>
                                          <p:attrName>style.visibility</p:attrName>
                                        </p:attrNameLst>
                                      </p:cBhvr>
                                      <p:to>
                                        <p:strVal val="visible"/>
                                      </p:to>
                                    </p:set>
                                    <p:anim calcmode="lin" valueType="num">
                                      <p:cBhvr additive="base">
                                        <p:cTn id="67" dur="500" fill="hold"/>
                                        <p:tgtEl>
                                          <p:spTgt spid="36"/>
                                        </p:tgtEl>
                                        <p:attrNameLst>
                                          <p:attrName>ppt_x</p:attrName>
                                        </p:attrNameLst>
                                      </p:cBhvr>
                                      <p:tavLst>
                                        <p:tav tm="0">
                                          <p:val>
                                            <p:strVal val="#ppt_x"/>
                                          </p:val>
                                        </p:tav>
                                        <p:tav tm="100000">
                                          <p:val>
                                            <p:strVal val="#ppt_x"/>
                                          </p:val>
                                        </p:tav>
                                      </p:tavLst>
                                    </p:anim>
                                    <p:anim calcmode="lin" valueType="num">
                                      <p:cBhvr additive="base">
                                        <p:cTn id="68"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7"/>
                                        </p:tgtEl>
                                        <p:attrNameLst>
                                          <p:attrName>style.visibility</p:attrName>
                                        </p:attrNameLst>
                                      </p:cBhvr>
                                      <p:to>
                                        <p:strVal val="visible"/>
                                      </p:to>
                                    </p:set>
                                    <p:anim calcmode="lin" valueType="num">
                                      <p:cBhvr additive="base">
                                        <p:cTn id="73" dur="500" fill="hold"/>
                                        <p:tgtEl>
                                          <p:spTgt spid="37"/>
                                        </p:tgtEl>
                                        <p:attrNameLst>
                                          <p:attrName>ppt_x</p:attrName>
                                        </p:attrNameLst>
                                      </p:cBhvr>
                                      <p:tavLst>
                                        <p:tav tm="0">
                                          <p:val>
                                            <p:strVal val="#ppt_x"/>
                                          </p:val>
                                        </p:tav>
                                        <p:tav tm="100000">
                                          <p:val>
                                            <p:strVal val="#ppt_x"/>
                                          </p:val>
                                        </p:tav>
                                      </p:tavLst>
                                    </p:anim>
                                    <p:anim calcmode="lin" valueType="num">
                                      <p:cBhvr additive="base">
                                        <p:cTn id="74"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33" grpId="0"/>
      <p:bldP spid="27" grpId="0"/>
      <p:bldP spid="28" grpId="0"/>
      <p:bldP spid="29" grpId="0"/>
      <p:bldP spid="30" grpId="0"/>
      <p:bldP spid="31" grpId="0"/>
      <p:bldP spid="32" grpId="0"/>
      <p:bldP spid="33" grpId="0"/>
      <p:bldP spid="34" grpId="0"/>
      <p:bldP spid="35" grpId="0"/>
      <p:bldP spid="36" grpId="0"/>
      <p:bldP spid="3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2743200" y="685801"/>
            <a:ext cx="510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endParaRPr kumimoji="0" lang="vi-VN" altLang="vi-VN"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4101" name="Text Box 5"/>
          <p:cNvSpPr txBox="1">
            <a:spLocks noChangeArrowheads="1"/>
          </p:cNvSpPr>
          <p:nvPr/>
        </p:nvSpPr>
        <p:spPr bwMode="auto">
          <a:xfrm>
            <a:off x="1341247" y="304801"/>
            <a:ext cx="10048411"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vi-VN" sz="26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2. </a:t>
            </a:r>
            <a:r>
              <a:rPr kumimoji="0" lang="en-US" altLang="vi-VN" sz="26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Vẽ</a:t>
            </a:r>
            <a:r>
              <a:rPr kumimoji="0" lang="en-US" altLang="vi-VN" sz="26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6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lại</a:t>
            </a:r>
            <a:r>
              <a:rPr kumimoji="0" lang="en-US" altLang="vi-VN" sz="26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6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sơ</a:t>
            </a:r>
            <a:r>
              <a:rPr kumimoji="0" lang="en-US" altLang="vi-VN" sz="26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6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đồ</a:t>
            </a:r>
            <a:r>
              <a:rPr kumimoji="0" lang="en-US" altLang="vi-VN" sz="26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6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sau</a:t>
            </a:r>
            <a:r>
              <a:rPr kumimoji="0" lang="en-US" altLang="vi-VN" sz="26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6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vào</a:t>
            </a:r>
            <a:r>
              <a:rPr kumimoji="0" lang="en-US" altLang="vi-VN" sz="26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6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vở</a:t>
            </a:r>
            <a:r>
              <a:rPr kumimoji="0" lang="en-US" altLang="vi-VN" sz="26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6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rồi</a:t>
            </a:r>
            <a:r>
              <a:rPr kumimoji="0" lang="en-US" altLang="vi-VN" sz="26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6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điền</a:t>
            </a:r>
            <a:r>
              <a:rPr kumimoji="0" lang="en-US" altLang="vi-VN" sz="26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6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các</a:t>
            </a:r>
            <a:r>
              <a:rPr kumimoji="0" lang="en-US" altLang="vi-VN" sz="26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6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từ</a:t>
            </a:r>
            <a:r>
              <a:rPr kumimoji="0" lang="en-US" altLang="vi-VN" sz="26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600" b="1" i="1"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bay </a:t>
            </a:r>
            <a:r>
              <a:rPr kumimoji="0" lang="en-US" altLang="vi-VN" sz="2600" b="1" i="1"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hơi</a:t>
            </a:r>
            <a:r>
              <a:rPr kumimoji="0" lang="en-US" altLang="vi-VN" sz="2600" b="1" i="1"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altLang="vi-VN" sz="2600" b="1" i="1"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đông</a:t>
            </a:r>
            <a:r>
              <a:rPr kumimoji="0" lang="en-US" altLang="vi-VN" sz="2600" b="1" i="1"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altLang="vi-VN" sz="2600" b="1" i="1"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đặc</a:t>
            </a:r>
            <a:r>
              <a:rPr kumimoji="0" lang="en-US" altLang="vi-VN" sz="2600" b="1" i="1"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altLang="vi-VN" sz="2600" b="1" i="1"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ngưng</a:t>
            </a:r>
            <a:r>
              <a:rPr kumimoji="0" lang="en-US" altLang="vi-VN" sz="2600" b="1" i="1"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altLang="vi-VN" sz="2600" b="1" i="1"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tụ</a:t>
            </a:r>
            <a:r>
              <a:rPr kumimoji="0" lang="en-US" altLang="vi-VN" sz="2600" b="1" i="1"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altLang="vi-VN" sz="2600" b="1" i="1"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nóng</a:t>
            </a:r>
            <a:r>
              <a:rPr kumimoji="0" lang="en-US" altLang="vi-VN" sz="2600" b="1" i="1"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altLang="vi-VN" sz="2600" b="1" i="1"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chảy</a:t>
            </a:r>
            <a:r>
              <a:rPr kumimoji="0" lang="en-US" altLang="vi-VN" sz="2600" b="1" i="1"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6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vào</a:t>
            </a:r>
            <a:r>
              <a:rPr kumimoji="0" lang="en-US" altLang="vi-VN" sz="26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6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vị</a:t>
            </a:r>
            <a:r>
              <a:rPr kumimoji="0" lang="en-US" altLang="vi-VN" sz="26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6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trí</a:t>
            </a:r>
            <a:r>
              <a:rPr kumimoji="0" lang="en-US" altLang="vi-VN" sz="26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6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của</a:t>
            </a:r>
            <a:r>
              <a:rPr kumimoji="0" lang="en-US" altLang="vi-VN" sz="26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6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mỗi</a:t>
            </a:r>
            <a:r>
              <a:rPr kumimoji="0" lang="en-US" altLang="vi-VN" sz="26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6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nũi</a:t>
            </a:r>
            <a:r>
              <a:rPr kumimoji="0" lang="en-US" altLang="vi-VN" sz="26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6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tên</a:t>
            </a:r>
            <a:r>
              <a:rPr kumimoji="0" lang="en-US" altLang="vi-VN" sz="26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6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cho</a:t>
            </a:r>
            <a:r>
              <a:rPr kumimoji="0" lang="en-US" altLang="vi-VN" sz="26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6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thích</a:t>
            </a:r>
            <a:r>
              <a:rPr kumimoji="0" lang="en-US" altLang="vi-VN" sz="26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26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hợp</a:t>
            </a:r>
            <a:r>
              <a:rPr kumimoji="0" lang="en-US" altLang="vi-VN" sz="26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a:t>
            </a:r>
          </a:p>
        </p:txBody>
      </p:sp>
      <p:sp>
        <p:nvSpPr>
          <p:cNvPr id="4104" name="Text Box 8"/>
          <p:cNvSpPr txBox="1">
            <a:spLocks noChangeArrowheads="1"/>
          </p:cNvSpPr>
          <p:nvPr/>
        </p:nvSpPr>
        <p:spPr bwMode="auto">
          <a:xfrm>
            <a:off x="7086600" y="1447801"/>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endParaRPr kumimoji="0" lang="vi-VN" altLang="vi-VN"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4110" name="Line 14"/>
          <p:cNvSpPr>
            <a:spLocks noChangeShapeType="1"/>
          </p:cNvSpPr>
          <p:nvPr/>
        </p:nvSpPr>
        <p:spPr bwMode="auto">
          <a:xfrm flipV="1">
            <a:off x="3849316" y="2057400"/>
            <a:ext cx="1219200" cy="106680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4113" name="Text Box 17"/>
          <p:cNvSpPr txBox="1">
            <a:spLocks noChangeArrowheads="1"/>
          </p:cNvSpPr>
          <p:nvPr/>
        </p:nvSpPr>
        <p:spPr bwMode="auto">
          <a:xfrm>
            <a:off x="8001001" y="3581401"/>
            <a:ext cx="2987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vi-VN" altLang="vi-VN"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4116" name="Text Box 20"/>
          <p:cNvSpPr txBox="1">
            <a:spLocks noChangeArrowheads="1"/>
          </p:cNvSpPr>
          <p:nvPr/>
        </p:nvSpPr>
        <p:spPr bwMode="auto">
          <a:xfrm>
            <a:off x="6172200" y="4267201"/>
            <a:ext cx="2971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endParaRPr kumimoji="0" lang="vi-VN" altLang="vi-VN" sz="1800" b="0" i="0" u="none" strike="noStrike" kern="1200" cap="none" spc="0" normalizeH="0" baseline="0" noProof="0">
              <a:ln>
                <a:noFill/>
              </a:ln>
              <a:solidFill>
                <a:prstClr val="black"/>
              </a:solidFill>
              <a:effectLst/>
              <a:uLnTx/>
              <a:uFillTx/>
              <a:latin typeface=".VnTime" panose="020B7200000000000000" pitchFamily="34" charset="0"/>
              <a:ea typeface="+mn-ea"/>
              <a:cs typeface="+mn-cs"/>
            </a:endParaRPr>
          </a:p>
        </p:txBody>
      </p:sp>
      <p:sp>
        <p:nvSpPr>
          <p:cNvPr id="4118" name="Rectangle 22"/>
          <p:cNvSpPr>
            <a:spLocks noChangeArrowheads="1"/>
          </p:cNvSpPr>
          <p:nvPr/>
        </p:nvSpPr>
        <p:spPr bwMode="auto">
          <a:xfrm>
            <a:off x="1371601" y="1447800"/>
            <a:ext cx="2508068" cy="685800"/>
          </a:xfrm>
          <a:prstGeom prst="rect">
            <a:avLst/>
          </a:prstGeom>
          <a:solidFill>
            <a:srgbClr val="FF9900"/>
          </a:solidFill>
          <a:ln w="9525">
            <a:solidFill>
              <a:srgbClr val="FF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vi-VN"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Nước</a:t>
            </a:r>
            <a:r>
              <a:rPr kumimoji="0" lang="en-US" altLang="vi-VN"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ở </a:t>
            </a:r>
            <a:r>
              <a:rPr kumimoji="0" lang="en-US" altLang="vi-VN"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thể</a:t>
            </a:r>
            <a:r>
              <a:rPr kumimoji="0" lang="en-US" altLang="vi-VN"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altLang="vi-VN"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rắn</a:t>
            </a:r>
            <a:endParaRPr kumimoji="0" lang="en-US" altLang="vi-VN"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4119" name="Rectangle 23"/>
          <p:cNvSpPr>
            <a:spLocks noChangeArrowheads="1"/>
          </p:cNvSpPr>
          <p:nvPr/>
        </p:nvSpPr>
        <p:spPr bwMode="auto">
          <a:xfrm>
            <a:off x="1371600" y="4191000"/>
            <a:ext cx="2286000" cy="685800"/>
          </a:xfrm>
          <a:prstGeom prst="rect">
            <a:avLst/>
          </a:prstGeom>
          <a:solidFill>
            <a:srgbClr val="FF9900"/>
          </a:solidFill>
          <a:ln w="9525">
            <a:solidFill>
              <a:srgbClr val="FF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vi-VN"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Hơi</a:t>
            </a:r>
            <a:r>
              <a:rPr kumimoji="0" lang="en-US" altLang="vi-VN"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altLang="vi-VN"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nước</a:t>
            </a:r>
            <a:endParaRPr kumimoji="0" lang="en-US" altLang="vi-VN"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4120" name="Rectangle 24"/>
          <p:cNvSpPr>
            <a:spLocks noChangeArrowheads="1"/>
          </p:cNvSpPr>
          <p:nvPr/>
        </p:nvSpPr>
        <p:spPr bwMode="auto">
          <a:xfrm>
            <a:off x="1341248" y="3200400"/>
            <a:ext cx="2508068" cy="685800"/>
          </a:xfrm>
          <a:prstGeom prst="rect">
            <a:avLst/>
          </a:prstGeom>
          <a:solidFill>
            <a:srgbClr val="FF9900"/>
          </a:solidFill>
          <a:ln w="9525">
            <a:solidFill>
              <a:srgbClr val="FF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vi-VN"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Nước</a:t>
            </a:r>
            <a:r>
              <a:rPr kumimoji="0" lang="en-US" altLang="vi-VN"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ở </a:t>
            </a:r>
            <a:r>
              <a:rPr kumimoji="0" lang="en-US" altLang="vi-VN"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thể</a:t>
            </a:r>
            <a:r>
              <a:rPr kumimoji="0" lang="en-US" altLang="vi-VN"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altLang="vi-VN"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lỏng</a:t>
            </a:r>
            <a:endParaRPr kumimoji="0" lang="en-US" altLang="vi-VN"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4121" name="Rectangle 25"/>
          <p:cNvSpPr>
            <a:spLocks noChangeArrowheads="1"/>
          </p:cNvSpPr>
          <p:nvPr/>
        </p:nvSpPr>
        <p:spPr bwMode="auto">
          <a:xfrm>
            <a:off x="1371599" y="2286000"/>
            <a:ext cx="2508069" cy="685800"/>
          </a:xfrm>
          <a:prstGeom prst="rect">
            <a:avLst/>
          </a:prstGeom>
          <a:solidFill>
            <a:srgbClr val="FF9900"/>
          </a:solidFill>
          <a:ln w="9525">
            <a:solidFill>
              <a:srgbClr val="FF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vi-VN"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Nước</a:t>
            </a:r>
            <a:r>
              <a:rPr kumimoji="0" lang="en-US" altLang="vi-VN"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ở </a:t>
            </a:r>
            <a:r>
              <a:rPr kumimoji="0" lang="en-US" altLang="vi-VN"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thể</a:t>
            </a:r>
            <a:r>
              <a:rPr kumimoji="0" lang="en-US" altLang="vi-VN"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altLang="vi-VN"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lỏng</a:t>
            </a:r>
            <a:endParaRPr kumimoji="0" lang="en-US" altLang="vi-VN"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4122" name="Line 26"/>
          <p:cNvSpPr>
            <a:spLocks noChangeShapeType="1"/>
          </p:cNvSpPr>
          <p:nvPr/>
        </p:nvSpPr>
        <p:spPr bwMode="auto">
          <a:xfrm>
            <a:off x="7467601" y="2088357"/>
            <a:ext cx="1066800" cy="121920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4124" name="Line 28"/>
          <p:cNvSpPr>
            <a:spLocks noChangeShapeType="1"/>
          </p:cNvSpPr>
          <p:nvPr/>
        </p:nvSpPr>
        <p:spPr bwMode="auto">
          <a:xfrm>
            <a:off x="3879668" y="3886199"/>
            <a:ext cx="1225732" cy="1120169"/>
          </a:xfrm>
          <a:prstGeom prst="line">
            <a:avLst/>
          </a:prstGeom>
          <a:noFill/>
          <a:ln w="38100">
            <a:solidFill>
              <a:srgbClr val="FF33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4127" name="Line 31"/>
          <p:cNvSpPr>
            <a:spLocks noChangeShapeType="1"/>
          </p:cNvSpPr>
          <p:nvPr/>
        </p:nvSpPr>
        <p:spPr bwMode="auto">
          <a:xfrm flipV="1">
            <a:off x="7199685" y="3886199"/>
            <a:ext cx="1219200" cy="1066800"/>
          </a:xfrm>
          <a:prstGeom prst="line">
            <a:avLst/>
          </a:prstGeom>
          <a:noFill/>
          <a:ln w="38100">
            <a:solidFill>
              <a:srgbClr val="FF33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4128" name="Rectangle 32"/>
          <p:cNvSpPr>
            <a:spLocks noChangeArrowheads="1"/>
          </p:cNvSpPr>
          <p:nvPr/>
        </p:nvSpPr>
        <p:spPr bwMode="auto">
          <a:xfrm>
            <a:off x="685800" y="5935664"/>
            <a:ext cx="2209800" cy="89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vi-VN"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Bay </a:t>
            </a:r>
            <a:r>
              <a:rPr kumimoji="0" lang="en-US" altLang="vi-VN" sz="24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hơi</a:t>
            </a:r>
            <a:endParaRPr kumimoji="0" lang="en-US" altLang="vi-VN"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129" name="Rectangle 33"/>
          <p:cNvSpPr>
            <a:spLocks noChangeArrowheads="1"/>
          </p:cNvSpPr>
          <p:nvPr/>
        </p:nvSpPr>
        <p:spPr bwMode="auto">
          <a:xfrm>
            <a:off x="263434" y="4776134"/>
            <a:ext cx="3394166" cy="89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vi-VN" sz="24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Nóng</a:t>
            </a:r>
            <a:r>
              <a:rPr kumimoji="0" lang="en-US" altLang="vi-VN"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altLang="vi-VN" sz="24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chảy</a:t>
            </a:r>
            <a:endParaRPr kumimoji="0" lang="en-US" altLang="vi-VN"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130" name="Rectangle 34"/>
          <p:cNvSpPr>
            <a:spLocks noChangeArrowheads="1"/>
          </p:cNvSpPr>
          <p:nvPr/>
        </p:nvSpPr>
        <p:spPr bwMode="auto">
          <a:xfrm>
            <a:off x="821871" y="5181601"/>
            <a:ext cx="2209800" cy="89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vi-VN" sz="24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Đông</a:t>
            </a:r>
            <a:r>
              <a:rPr kumimoji="0" lang="en-US" altLang="vi-VN"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altLang="vi-VN" sz="24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đặc</a:t>
            </a:r>
            <a:endParaRPr kumimoji="0" lang="en-US" altLang="vi-VN"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131" name="Rectangle 35"/>
          <p:cNvSpPr>
            <a:spLocks noChangeArrowheads="1"/>
          </p:cNvSpPr>
          <p:nvPr/>
        </p:nvSpPr>
        <p:spPr bwMode="auto">
          <a:xfrm>
            <a:off x="821871" y="5527584"/>
            <a:ext cx="2203717" cy="89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vi-VN" sz="24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Ngưng</a:t>
            </a:r>
            <a:r>
              <a:rPr kumimoji="0" lang="en-US" altLang="vi-VN"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altLang="vi-VN" sz="24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tụ</a:t>
            </a:r>
            <a:endParaRPr kumimoji="0" lang="en-US" altLang="vi-VN"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458435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path" presetSubtype="0" accel="50000" decel="50000" fill="hold" grpId="0" nodeType="clickEffect">
                                  <p:stCondLst>
                                    <p:cond delay="0"/>
                                  </p:stCondLst>
                                  <p:childTnLst>
                                    <p:animMotion origin="layout" path="M -2.91667E-6 7.40741E-7 L 0.28724 -0.01667 " pathEditMode="relative" rAng="0" ptsTypes="AA">
                                      <p:cBhvr>
                                        <p:cTn id="6" dur="2000" fill="hold"/>
                                        <p:tgtEl>
                                          <p:spTgt spid="4118"/>
                                        </p:tgtEl>
                                        <p:attrNameLst>
                                          <p:attrName>ppt_x</p:attrName>
                                          <p:attrName>ppt_y</p:attrName>
                                        </p:attrNameLst>
                                      </p:cBhvr>
                                      <p:rCtr x="14362" y="-833"/>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path" presetSubtype="0" accel="50000" decel="50000" fill="hold" grpId="0" nodeType="clickEffect">
                                  <p:stCondLst>
                                    <p:cond delay="0"/>
                                  </p:stCondLst>
                                  <p:childTnLst>
                                    <p:animMotion origin="layout" path="M -0.0569 -0.00439 L 0.55339 0.15394 " pathEditMode="relative" rAng="0" ptsTypes="AA">
                                      <p:cBhvr>
                                        <p:cTn id="10" dur="2000" fill="hold"/>
                                        <p:tgtEl>
                                          <p:spTgt spid="4121"/>
                                        </p:tgtEl>
                                        <p:attrNameLst>
                                          <p:attrName>ppt_x</p:attrName>
                                          <p:attrName>ppt_y</p:attrName>
                                        </p:attrNameLst>
                                      </p:cBhvr>
                                      <p:rCtr x="30508" y="7917"/>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path" presetSubtype="0" accel="50000" decel="50000" fill="hold" grpId="0" nodeType="clickEffect">
                                  <p:stCondLst>
                                    <p:cond delay="0"/>
                                  </p:stCondLst>
                                  <p:childTnLst>
                                    <p:animMotion origin="layout" path="M -0.00664 0.05486 L 0.09336 0.01041 " pathEditMode="relative" rAng="0" ptsTypes="AA">
                                      <p:cBhvr>
                                        <p:cTn id="14" dur="2000" fill="hold"/>
                                        <p:tgtEl>
                                          <p:spTgt spid="4120"/>
                                        </p:tgtEl>
                                        <p:attrNameLst>
                                          <p:attrName>ppt_x</p:attrName>
                                          <p:attrName>ppt_y</p:attrName>
                                        </p:attrNameLst>
                                      </p:cBhvr>
                                      <p:rCtr x="5000" y="-2222"/>
                                    </p:animMotion>
                                  </p:childTnLst>
                                </p:cTn>
                              </p:par>
                            </p:childTnLst>
                          </p:cTn>
                        </p:par>
                      </p:childTnLst>
                    </p:cTn>
                  </p:par>
                  <p:par>
                    <p:cTn id="15" fill="hold" nodeType="clickPar">
                      <p:stCondLst>
                        <p:cond delay="indefinite"/>
                      </p:stCondLst>
                      <p:childTnLst>
                        <p:par>
                          <p:cTn id="16" fill="hold" nodeType="withGroup">
                            <p:stCondLst>
                              <p:cond delay="0"/>
                            </p:stCondLst>
                            <p:childTnLst>
                              <p:par>
                                <p:cTn id="17" presetID="64" presetClass="path" presetSubtype="0" accel="50000" decel="50000" fill="hold" grpId="0" nodeType="clickEffect">
                                  <p:stCondLst>
                                    <p:cond delay="0"/>
                                  </p:stCondLst>
                                  <p:childTnLst>
                                    <p:animMotion origin="layout" path="M 2.77556E-17 -1.11111E-6 L 0.2875 0.11667 " pathEditMode="relative" rAng="0" ptsTypes="AA">
                                      <p:cBhvr>
                                        <p:cTn id="18" dur="2000" fill="hold"/>
                                        <p:tgtEl>
                                          <p:spTgt spid="4119"/>
                                        </p:tgtEl>
                                        <p:attrNameLst>
                                          <p:attrName>ppt_x</p:attrName>
                                          <p:attrName>ppt_y</p:attrName>
                                        </p:attrNameLst>
                                      </p:cBhvr>
                                      <p:rCtr x="14375" y="5833"/>
                                    </p:animMotion>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nodeType="clickEffect">
                                  <p:stCondLst>
                                    <p:cond delay="0"/>
                                  </p:stCondLst>
                                  <p:childTnLst>
                                    <p:set>
                                      <p:cBhvr>
                                        <p:cTn id="22" dur="1" fill="hold">
                                          <p:stCondLst>
                                            <p:cond delay="0"/>
                                          </p:stCondLst>
                                        </p:cTn>
                                        <p:tgtEl>
                                          <p:spTgt spid="4122"/>
                                        </p:tgtEl>
                                        <p:attrNameLst>
                                          <p:attrName>style.visibility</p:attrName>
                                        </p:attrNameLst>
                                      </p:cBhvr>
                                      <p:to>
                                        <p:strVal val="visible"/>
                                      </p:to>
                                    </p:set>
                                    <p:animEffect transition="in" filter="blinds(horizontal)">
                                      <p:cBhvr>
                                        <p:cTn id="23" dur="500"/>
                                        <p:tgtEl>
                                          <p:spTgt spid="412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nodeType="clickEffect">
                                  <p:stCondLst>
                                    <p:cond delay="0"/>
                                  </p:stCondLst>
                                  <p:childTnLst>
                                    <p:set>
                                      <p:cBhvr>
                                        <p:cTn id="27" dur="1" fill="hold">
                                          <p:stCondLst>
                                            <p:cond delay="0"/>
                                          </p:stCondLst>
                                        </p:cTn>
                                        <p:tgtEl>
                                          <p:spTgt spid="4127"/>
                                        </p:tgtEl>
                                        <p:attrNameLst>
                                          <p:attrName>style.visibility</p:attrName>
                                        </p:attrNameLst>
                                      </p:cBhvr>
                                      <p:to>
                                        <p:strVal val="visible"/>
                                      </p:to>
                                    </p:set>
                                    <p:animEffect transition="in" filter="box(in)">
                                      <p:cBhvr>
                                        <p:cTn id="28" dur="500"/>
                                        <p:tgtEl>
                                          <p:spTgt spid="4127"/>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4124"/>
                                        </p:tgtEl>
                                        <p:attrNameLst>
                                          <p:attrName>style.visibility</p:attrName>
                                        </p:attrNameLst>
                                      </p:cBhvr>
                                      <p:to>
                                        <p:strVal val="visible"/>
                                      </p:to>
                                    </p:set>
                                    <p:anim calcmode="lin" valueType="num">
                                      <p:cBhvr additive="base">
                                        <p:cTn id="33" dur="500" fill="hold"/>
                                        <p:tgtEl>
                                          <p:spTgt spid="4124"/>
                                        </p:tgtEl>
                                        <p:attrNameLst>
                                          <p:attrName>ppt_x</p:attrName>
                                        </p:attrNameLst>
                                      </p:cBhvr>
                                      <p:tavLst>
                                        <p:tav tm="0">
                                          <p:val>
                                            <p:strVal val="#ppt_x"/>
                                          </p:val>
                                        </p:tav>
                                        <p:tav tm="100000">
                                          <p:val>
                                            <p:strVal val="#ppt_x"/>
                                          </p:val>
                                        </p:tav>
                                      </p:tavLst>
                                    </p:anim>
                                    <p:anim calcmode="lin" valueType="num">
                                      <p:cBhvr additive="base">
                                        <p:cTn id="34" dur="500" fill="hold"/>
                                        <p:tgtEl>
                                          <p:spTgt spid="4124"/>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4110"/>
                                        </p:tgtEl>
                                        <p:attrNameLst>
                                          <p:attrName>style.visibility</p:attrName>
                                        </p:attrNameLst>
                                      </p:cBhvr>
                                      <p:to>
                                        <p:strVal val="visible"/>
                                      </p:to>
                                    </p:set>
                                    <p:anim calcmode="lin" valueType="num">
                                      <p:cBhvr additive="base">
                                        <p:cTn id="39" dur="500" fill="hold"/>
                                        <p:tgtEl>
                                          <p:spTgt spid="4110"/>
                                        </p:tgtEl>
                                        <p:attrNameLst>
                                          <p:attrName>ppt_x</p:attrName>
                                        </p:attrNameLst>
                                      </p:cBhvr>
                                      <p:tavLst>
                                        <p:tav tm="0">
                                          <p:val>
                                            <p:strVal val="#ppt_x"/>
                                          </p:val>
                                        </p:tav>
                                        <p:tav tm="100000">
                                          <p:val>
                                            <p:strVal val="#ppt_x"/>
                                          </p:val>
                                        </p:tav>
                                      </p:tavLst>
                                    </p:anim>
                                    <p:anim calcmode="lin" valueType="num">
                                      <p:cBhvr additive="base">
                                        <p:cTn id="40" dur="500" fill="hold"/>
                                        <p:tgtEl>
                                          <p:spTgt spid="4110"/>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35" presetClass="path" presetSubtype="0" accel="50000" decel="50000" fill="hold" grpId="0" nodeType="clickEffect">
                                  <p:stCondLst>
                                    <p:cond delay="0"/>
                                  </p:stCondLst>
                                  <p:childTnLst>
                                    <p:animMotion origin="layout" path="M -0.06081 0.00579 L 0.53502 -0.4037 " pathEditMode="relative" rAng="0" ptsTypes="AA">
                                      <p:cBhvr>
                                        <p:cTn id="44" dur="2000" fill="hold"/>
                                        <p:tgtEl>
                                          <p:spTgt spid="4129"/>
                                        </p:tgtEl>
                                        <p:attrNameLst>
                                          <p:attrName>ppt_x</p:attrName>
                                          <p:attrName>ppt_y</p:attrName>
                                        </p:attrNameLst>
                                      </p:cBhvr>
                                      <p:rCtr x="29792" y="-20486"/>
                                    </p:animMotion>
                                  </p:childTnLst>
                                </p:cTn>
                              </p:par>
                            </p:childTnLst>
                          </p:cTn>
                        </p:par>
                      </p:childTnLst>
                    </p:cTn>
                  </p:par>
                  <p:par>
                    <p:cTn id="45" fill="hold" nodeType="clickPar">
                      <p:stCondLst>
                        <p:cond delay="indefinite"/>
                      </p:stCondLst>
                      <p:childTnLst>
                        <p:par>
                          <p:cTn id="46" fill="hold" nodeType="withGroup">
                            <p:stCondLst>
                              <p:cond delay="0"/>
                            </p:stCondLst>
                            <p:childTnLst>
                              <p:par>
                                <p:cTn id="47" presetID="63" presetClass="path" presetSubtype="0" accel="50000" decel="50000" fill="hold" grpId="0" nodeType="clickEffect">
                                  <p:stCondLst>
                                    <p:cond delay="0"/>
                                  </p:stCondLst>
                                  <p:childTnLst>
                                    <p:animMotion origin="layout" path="M -0.10313 0.02129 L 0.51771 -0.19954 " pathEditMode="relative" rAng="0" ptsTypes="AA">
                                      <p:cBhvr>
                                        <p:cTn id="48" dur="2000" fill="hold"/>
                                        <p:tgtEl>
                                          <p:spTgt spid="4128"/>
                                        </p:tgtEl>
                                        <p:attrNameLst>
                                          <p:attrName>ppt_x</p:attrName>
                                          <p:attrName>ppt_y</p:attrName>
                                        </p:attrNameLst>
                                      </p:cBhvr>
                                      <p:rCtr x="31042" y="-11042"/>
                                    </p:animMotion>
                                  </p:childTnLst>
                                </p:cTn>
                              </p:par>
                            </p:childTnLst>
                          </p:cTn>
                        </p:par>
                      </p:childTnLst>
                    </p:cTn>
                  </p:par>
                  <p:par>
                    <p:cTn id="49" fill="hold" nodeType="clickPar">
                      <p:stCondLst>
                        <p:cond delay="indefinite"/>
                      </p:stCondLst>
                      <p:childTnLst>
                        <p:par>
                          <p:cTn id="50" fill="hold" nodeType="withGroup">
                            <p:stCondLst>
                              <p:cond delay="0"/>
                            </p:stCondLst>
                            <p:childTnLst>
                              <p:par>
                                <p:cTn id="51" presetID="64" presetClass="path" presetSubtype="0" accel="50000" decel="50000" fill="hold" grpId="0" nodeType="clickEffect">
                                  <p:stCondLst>
                                    <p:cond delay="0"/>
                                  </p:stCondLst>
                                  <p:childTnLst>
                                    <p:animMotion origin="layout" path="M 0.0655 0.01296 L 0.14362 -0.14144 " pathEditMode="relative" rAng="0" ptsTypes="AA">
                                      <p:cBhvr>
                                        <p:cTn id="52" dur="2000" fill="hold"/>
                                        <p:tgtEl>
                                          <p:spTgt spid="4131"/>
                                        </p:tgtEl>
                                        <p:attrNameLst>
                                          <p:attrName>ppt_x</p:attrName>
                                          <p:attrName>ppt_y</p:attrName>
                                        </p:attrNameLst>
                                      </p:cBhvr>
                                      <p:rCtr x="3906" y="-7731"/>
                                    </p:animMotion>
                                  </p:childTnLst>
                                </p:cTn>
                              </p:par>
                            </p:childTnLst>
                          </p:cTn>
                        </p:par>
                      </p:childTnLst>
                    </p:cTn>
                  </p:par>
                  <p:par>
                    <p:cTn id="53" fill="hold" nodeType="clickPar">
                      <p:stCondLst>
                        <p:cond delay="indefinite"/>
                      </p:stCondLst>
                      <p:childTnLst>
                        <p:par>
                          <p:cTn id="54" fill="hold" nodeType="withGroup">
                            <p:stCondLst>
                              <p:cond delay="0"/>
                            </p:stCondLst>
                            <p:childTnLst>
                              <p:par>
                                <p:cTn id="55" presetID="56" presetClass="path" presetSubtype="0" accel="50000" decel="50000" fill="hold" grpId="0" nodeType="clickEffect">
                                  <p:stCondLst>
                                    <p:cond delay="0"/>
                                  </p:stCondLst>
                                  <p:childTnLst>
                                    <p:animMotion origin="layout" path="M -2.91667E-6 -4.81481E-6 L 0.12084 -0.47592 " pathEditMode="relative" rAng="0" ptsTypes="AA">
                                      <p:cBhvr>
                                        <p:cTn id="56" dur="2000" fill="hold"/>
                                        <p:tgtEl>
                                          <p:spTgt spid="4130"/>
                                        </p:tgtEl>
                                        <p:attrNameLst>
                                          <p:attrName>ppt_x</p:attrName>
                                          <p:attrName>ppt_y</p:attrName>
                                        </p:attrNameLst>
                                      </p:cBhvr>
                                      <p:rCtr x="6042" y="-2379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8" grpId="0" animBg="1"/>
      <p:bldP spid="4119" grpId="0" animBg="1"/>
      <p:bldP spid="4120" grpId="0" animBg="1"/>
      <p:bldP spid="4121" grpId="0" animBg="1"/>
      <p:bldP spid="4128" grpId="0"/>
      <p:bldP spid="4129" grpId="0"/>
      <p:bldP spid="4130" grpId="0"/>
      <p:bldP spid="413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1053737" y="498565"/>
            <a:ext cx="1008452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3.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Tại</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sao</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khi</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gõ</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tay</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xuống</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bàn</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ta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nghe</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thấy</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tiếng</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gõ</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p>
        </p:txBody>
      </p:sp>
      <p:sp>
        <p:nvSpPr>
          <p:cNvPr id="5125" name="Text Box 5"/>
          <p:cNvSpPr txBox="1">
            <a:spLocks noChangeArrowheads="1"/>
          </p:cNvSpPr>
          <p:nvPr/>
        </p:nvSpPr>
        <p:spPr bwMode="auto">
          <a:xfrm>
            <a:off x="1053737" y="4764314"/>
            <a:ext cx="9966234"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just" defTabSz="914400" rtl="0" eaLnBrk="1" fontAlgn="auto" latinLnBrk="0" hangingPunct="1">
              <a:lnSpc>
                <a:spcPct val="100000"/>
              </a:lnSpc>
              <a:spcBef>
                <a:spcPct val="50000"/>
              </a:spcBef>
              <a:spcAft>
                <a:spcPts val="0"/>
              </a:spcAft>
              <a:buClrTx/>
              <a:buSzTx/>
              <a:buFontTx/>
              <a:buNone/>
              <a:tabLst/>
              <a:defRPr/>
            </a:pPr>
            <a:r>
              <a:rPr kumimoji="0" lang="vi-VN" sz="2800" b="1"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Khi gõ tay xuống bàn ta nghe thấy tiếng gõ</a:t>
            </a:r>
            <a:r>
              <a:rPr kumimoji="0" lang="vi-VN" sz="28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 là do có sự lan truyền âm thanh qua mặt </a:t>
            </a:r>
            <a:r>
              <a:rPr kumimoji="0" lang="vi-VN" sz="2800" b="1"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bàn</a:t>
            </a:r>
            <a:r>
              <a:rPr kumimoji="0" lang="vi-VN" sz="28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 </a:t>
            </a:r>
            <a:r>
              <a:rPr kumimoji="0" lang="vi-VN" sz="2800" b="1"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Khi ta gõ</a:t>
            </a:r>
            <a:r>
              <a:rPr kumimoji="0" lang="vi-VN" sz="28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 mặt </a:t>
            </a:r>
            <a:r>
              <a:rPr kumimoji="0" lang="vi-VN" sz="2800" b="1"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bàn</a:t>
            </a:r>
            <a:r>
              <a:rPr kumimoji="0" lang="vi-VN" sz="28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 rung động. Rung động này truyền qua mặt </a:t>
            </a:r>
            <a:r>
              <a:rPr kumimoji="0" lang="vi-VN" sz="2800" b="1"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bàn</a:t>
            </a:r>
            <a:r>
              <a:rPr kumimoji="0" lang="vi-VN" sz="28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 truyền tới </a:t>
            </a:r>
            <a:r>
              <a:rPr kumimoji="0" lang="vi-VN" sz="2800" b="1"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tai ta</a:t>
            </a:r>
            <a:r>
              <a:rPr kumimoji="0" lang="vi-VN" sz="28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 làm màng nhĩ rung động nên </a:t>
            </a:r>
            <a:r>
              <a:rPr kumimoji="0" lang="vi-VN" sz="2800" b="1"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ta nghe</a:t>
            </a:r>
            <a:r>
              <a:rPr kumimoji="0" lang="vi-VN" sz="28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 được âm thanh.</a:t>
            </a:r>
            <a:endParaRPr kumimoji="0" lang="en-US" altLang="vi-VN" sz="2800" b="0" i="0" u="none" strike="noStrike" kern="1200" cap="none" spc="0" normalizeH="0" baseline="0" noProof="0" dirty="0">
              <a:ln>
                <a:noFill/>
              </a:ln>
              <a:solidFill>
                <a:srgbClr val="002060"/>
              </a:solidFill>
              <a:effectLst/>
              <a:uLnTx/>
              <a:uFillTx/>
              <a:latin typeface=".VnTime" panose="020B7200000000000000" pitchFamily="34" charset="0"/>
              <a:ea typeface="+mn-ea"/>
              <a:cs typeface="+mn-cs"/>
            </a:endParaRPr>
          </a:p>
        </p:txBody>
      </p:sp>
      <p:pic>
        <p:nvPicPr>
          <p:cNvPr id="2" name="Picture 1"/>
          <p:cNvPicPr>
            <a:picLocks noChangeAspect="1"/>
          </p:cNvPicPr>
          <p:nvPr/>
        </p:nvPicPr>
        <p:blipFill>
          <a:blip r:embed="rId2"/>
          <a:stretch>
            <a:fillRect/>
          </a:stretch>
        </p:blipFill>
        <p:spPr>
          <a:xfrm>
            <a:off x="2194560" y="1397726"/>
            <a:ext cx="7667897" cy="2883988"/>
          </a:xfrm>
          <a:prstGeom prst="rect">
            <a:avLst/>
          </a:prstGeom>
        </p:spPr>
      </p:pic>
    </p:spTree>
    <p:extLst>
      <p:ext uri="{BB962C8B-B14F-4D97-AF65-F5344CB8AC3E}">
        <p14:creationId xmlns:p14="http://schemas.microsoft.com/office/powerpoint/2010/main" val="35192044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fade">
                                      <p:cBhvr>
                                        <p:cTn id="7" dur="800" decel="100000"/>
                                        <p:tgtEl>
                                          <p:spTgt spid="5124"/>
                                        </p:tgtEl>
                                      </p:cBhvr>
                                    </p:animEffect>
                                    <p:anim calcmode="lin" valueType="num">
                                      <p:cBhvr>
                                        <p:cTn id="8" dur="800" decel="100000" fill="hold"/>
                                        <p:tgtEl>
                                          <p:spTgt spid="5124"/>
                                        </p:tgtEl>
                                        <p:attrNameLst>
                                          <p:attrName>style.rotation</p:attrName>
                                        </p:attrNameLst>
                                      </p:cBhvr>
                                      <p:tavLst>
                                        <p:tav tm="0">
                                          <p:val>
                                            <p:fltVal val="-90"/>
                                          </p:val>
                                        </p:tav>
                                        <p:tav tm="100000">
                                          <p:val>
                                            <p:fltVal val="0"/>
                                          </p:val>
                                        </p:tav>
                                      </p:tavLst>
                                    </p:anim>
                                    <p:anim calcmode="lin" valueType="num">
                                      <p:cBhvr>
                                        <p:cTn id="9" dur="800" decel="100000" fill="hold"/>
                                        <p:tgtEl>
                                          <p:spTgt spid="5124"/>
                                        </p:tgtEl>
                                        <p:attrNameLst>
                                          <p:attrName>ppt_x</p:attrName>
                                        </p:attrNameLst>
                                      </p:cBhvr>
                                      <p:tavLst>
                                        <p:tav tm="0">
                                          <p:val>
                                            <p:strVal val="#ppt_x+0.4"/>
                                          </p:val>
                                        </p:tav>
                                        <p:tav tm="100000">
                                          <p:val>
                                            <p:strVal val="#ppt_x-0.05"/>
                                          </p:val>
                                        </p:tav>
                                      </p:tavLst>
                                    </p:anim>
                                    <p:anim calcmode="lin" valueType="num">
                                      <p:cBhvr>
                                        <p:cTn id="10" dur="800" decel="100000" fill="hold"/>
                                        <p:tgtEl>
                                          <p:spTgt spid="512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12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124"/>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5125"/>
                                        </p:tgtEl>
                                        <p:attrNameLst>
                                          <p:attrName>style.visibility</p:attrName>
                                        </p:attrNameLst>
                                      </p:cBhvr>
                                      <p:to>
                                        <p:strVal val="visible"/>
                                      </p:to>
                                    </p:set>
                                    <p:animEffect transition="in" filter="fade">
                                      <p:cBhvr>
                                        <p:cTn id="17" dur="800" decel="100000"/>
                                        <p:tgtEl>
                                          <p:spTgt spid="5125"/>
                                        </p:tgtEl>
                                      </p:cBhvr>
                                    </p:animEffect>
                                    <p:anim calcmode="lin" valueType="num">
                                      <p:cBhvr>
                                        <p:cTn id="18" dur="800" decel="100000" fill="hold"/>
                                        <p:tgtEl>
                                          <p:spTgt spid="5125"/>
                                        </p:tgtEl>
                                        <p:attrNameLst>
                                          <p:attrName>style.rotation</p:attrName>
                                        </p:attrNameLst>
                                      </p:cBhvr>
                                      <p:tavLst>
                                        <p:tav tm="0">
                                          <p:val>
                                            <p:fltVal val="-90"/>
                                          </p:val>
                                        </p:tav>
                                        <p:tav tm="100000">
                                          <p:val>
                                            <p:fltVal val="0"/>
                                          </p:val>
                                        </p:tav>
                                      </p:tavLst>
                                    </p:anim>
                                    <p:anim calcmode="lin" valueType="num">
                                      <p:cBhvr>
                                        <p:cTn id="19" dur="800" decel="100000" fill="hold"/>
                                        <p:tgtEl>
                                          <p:spTgt spid="5125"/>
                                        </p:tgtEl>
                                        <p:attrNameLst>
                                          <p:attrName>ppt_x</p:attrName>
                                        </p:attrNameLst>
                                      </p:cBhvr>
                                      <p:tavLst>
                                        <p:tav tm="0">
                                          <p:val>
                                            <p:strVal val="#ppt_x+0.4"/>
                                          </p:val>
                                        </p:tav>
                                        <p:tav tm="100000">
                                          <p:val>
                                            <p:strVal val="#ppt_x-0.05"/>
                                          </p:val>
                                        </p:tav>
                                      </p:tavLst>
                                    </p:anim>
                                    <p:anim calcmode="lin" valueType="num">
                                      <p:cBhvr>
                                        <p:cTn id="20" dur="800" decel="100000" fill="hold"/>
                                        <p:tgtEl>
                                          <p:spTgt spid="5125"/>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5125"/>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512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P spid="51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4" descr="Nhâm Giàu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7157" y="1375630"/>
            <a:ext cx="6056811" cy="4542608"/>
          </a:xfrm>
          <a:prstGeom prst="rect">
            <a:avLst/>
          </a:prstGeom>
          <a:noFill/>
          <a:extLst>
            <a:ext uri="{909E8E84-426E-40DD-AFC4-6F175D3DCCD1}">
              <a14:hiddenFill xmlns:a14="http://schemas.microsoft.com/office/drawing/2010/main">
                <a:solidFill>
                  <a:srgbClr val="FFFFFF"/>
                </a:solidFill>
              </a14:hiddenFill>
            </a:ext>
          </a:extLst>
        </p:spPr>
      </p:pic>
      <p:pic>
        <p:nvPicPr>
          <p:cNvPr id="14342" name="Picture 6" descr="maûtto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7156" y="1401362"/>
            <a:ext cx="6056811" cy="4542608"/>
          </a:xfrm>
          <a:prstGeom prst="rect">
            <a:avLst/>
          </a:prstGeom>
          <a:noFill/>
          <a:extLst>
            <a:ext uri="{909E8E84-426E-40DD-AFC4-6F175D3DCCD1}">
              <a14:hiddenFill xmlns:a14="http://schemas.microsoft.com/office/drawing/2010/main">
                <a:solidFill>
                  <a:srgbClr val="FFFFFF"/>
                </a:solidFill>
              </a14:hiddenFill>
            </a:ext>
          </a:extLst>
        </p:spPr>
      </p:pic>
      <p:sp>
        <p:nvSpPr>
          <p:cNvPr id="14343" name="Text Box 7"/>
          <p:cNvSpPr txBox="1">
            <a:spLocks noChangeArrowheads="1"/>
          </p:cNvSpPr>
          <p:nvPr/>
        </p:nvSpPr>
        <p:spPr bwMode="auto">
          <a:xfrm>
            <a:off x="6076569" y="5135963"/>
            <a:ext cx="2667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vi-VN" sz="3600" b="0" i="0" u="none" strike="noStrike" kern="1200" cap="none" spc="0" normalizeH="0" baseline="0" noProof="0" dirty="0" err="1">
                <a:ln>
                  <a:noFill/>
                </a:ln>
                <a:solidFill>
                  <a:prstClr val="white"/>
                </a:solidFill>
                <a:effectLst/>
                <a:uLnTx/>
                <a:uFillTx/>
                <a:latin typeface="Times New Roman" panose="02020603050405020304" pitchFamily="18" charset="0"/>
                <a:ea typeface="+mn-ea"/>
                <a:cs typeface="+mn-cs"/>
              </a:rPr>
              <a:t>MẶT</a:t>
            </a:r>
            <a:r>
              <a:rPr kumimoji="0" lang="en-US" altLang="vi-VN" sz="36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mn-cs"/>
              </a:rPr>
              <a:t> </a:t>
            </a:r>
            <a:r>
              <a:rPr kumimoji="0" lang="en-US" altLang="vi-VN" sz="3600" b="0" i="0" u="none" strike="noStrike" kern="1200" cap="none" spc="0" normalizeH="0" baseline="0" noProof="0" dirty="0" err="1">
                <a:ln>
                  <a:noFill/>
                </a:ln>
                <a:solidFill>
                  <a:prstClr val="white"/>
                </a:solidFill>
                <a:effectLst/>
                <a:uLnTx/>
                <a:uFillTx/>
                <a:latin typeface="Times New Roman" panose="02020603050405020304" pitchFamily="18" charset="0"/>
                <a:ea typeface="+mn-ea"/>
                <a:cs typeface="+mn-cs"/>
              </a:rPr>
              <a:t>TRỜI</a:t>
            </a:r>
            <a:endParaRPr kumimoji="0" lang="en-US" altLang="vi-VN" sz="36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mn-cs"/>
            </a:endParaRPr>
          </a:p>
        </p:txBody>
      </p:sp>
      <p:sp>
        <p:nvSpPr>
          <p:cNvPr id="5" name="Text Box 4"/>
          <p:cNvSpPr txBox="1">
            <a:spLocks noChangeArrowheads="1"/>
          </p:cNvSpPr>
          <p:nvPr/>
        </p:nvSpPr>
        <p:spPr bwMode="auto">
          <a:xfrm>
            <a:off x="1053737" y="498565"/>
            <a:ext cx="10296434"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just" defTabSz="914400" rtl="0" eaLnBrk="1" fontAlgn="auto" latinLnBrk="0" hangingPunct="1">
              <a:lnSpc>
                <a:spcPct val="100000"/>
              </a:lnSpc>
              <a:spcBef>
                <a:spcPct val="50000"/>
              </a:spcBef>
              <a:spcAft>
                <a:spcPts val="0"/>
              </a:spcAft>
              <a:buClrTx/>
              <a:buSzTx/>
              <a:buFontTx/>
              <a:buNone/>
              <a:tabLst/>
              <a:defRPr/>
            </a:pP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4.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Nêu</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ví</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dụ</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về</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một</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vật</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tự</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phát</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sáng</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đồng</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thời</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là</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nguồn</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vi-VN" sz="3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nhiệt</a:t>
            </a:r>
            <a:r>
              <a:rPr kumimoji="0" lang="en-US" altLang="vi-VN" sz="32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a:t>
            </a:r>
          </a:p>
        </p:txBody>
      </p:sp>
    </p:spTree>
    <p:extLst>
      <p:ext uri="{BB962C8B-B14F-4D97-AF65-F5344CB8AC3E}">
        <p14:creationId xmlns:p14="http://schemas.microsoft.com/office/powerpoint/2010/main" val="17927040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4342"/>
                                        </p:tgtEl>
                                        <p:attrNameLst>
                                          <p:attrName>style.visibility</p:attrName>
                                        </p:attrNameLst>
                                      </p:cBhvr>
                                      <p:to>
                                        <p:strVal val="visible"/>
                                      </p:to>
                                    </p:set>
                                    <p:anim calcmode="lin" valueType="num">
                                      <p:cBhvr additive="base">
                                        <p:cTn id="17" dur="500" fill="hold"/>
                                        <p:tgtEl>
                                          <p:spTgt spid="14342"/>
                                        </p:tgtEl>
                                        <p:attrNameLst>
                                          <p:attrName>ppt_x</p:attrName>
                                        </p:attrNameLst>
                                      </p:cBhvr>
                                      <p:tavLst>
                                        <p:tav tm="0">
                                          <p:val>
                                            <p:strVal val="#ppt_x"/>
                                          </p:val>
                                        </p:tav>
                                        <p:tav tm="100000">
                                          <p:val>
                                            <p:strVal val="#ppt_x"/>
                                          </p:val>
                                        </p:tav>
                                      </p:tavLst>
                                    </p:anim>
                                    <p:anim calcmode="lin" valueType="num">
                                      <p:cBhvr additive="base">
                                        <p:cTn id="18" dur="500" fill="hold"/>
                                        <p:tgtEl>
                                          <p:spTgt spid="14342"/>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14343"/>
                                        </p:tgtEl>
                                        <p:attrNameLst>
                                          <p:attrName>style.visibility</p:attrName>
                                        </p:attrNameLst>
                                      </p:cBhvr>
                                      <p:to>
                                        <p:strVal val="visible"/>
                                      </p:to>
                                    </p:set>
                                    <p:animEffect transition="in" filter="diamond(in)">
                                      <p:cBhvr>
                                        <p:cTn id="23" dur="2000"/>
                                        <p:tgtEl>
                                          <p:spTgt spid="143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3" grpId="0"/>
      <p:bldP spid="5" grpId="0"/>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508</Words>
  <Application>Microsoft Office PowerPoint</Application>
  <PresentationFormat>Widescreen</PresentationFormat>
  <Paragraphs>60</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.VnTime</vt:lpstr>
      <vt:lpstr>.VnTimeH</vt:lpstr>
      <vt:lpstr>Arial</vt:lpstr>
      <vt:lpstr>Calibri</vt:lpstr>
      <vt:lpstr>Calibri Light</vt:lpstr>
      <vt:lpstr>Times New Roman</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cp:revision>
  <dcterms:created xsi:type="dcterms:W3CDTF">2023-03-23T10:53:14Z</dcterms:created>
  <dcterms:modified xsi:type="dcterms:W3CDTF">2023-03-23T11:00:11Z</dcterms:modified>
</cp:coreProperties>
</file>