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3CDB-B32E-47EF-A2B3-15BF23BF0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0653-A733-4C60-9AE6-26C801C421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99944"/>
      </p:ext>
    </p:extLst>
  </p:cSld>
  <p:clrMapOvr>
    <a:masterClrMapping/>
  </p:clrMapOvr>
  <p:transition spd="slow">
    <p:wipe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3CDB-B32E-47EF-A2B3-15BF23BF0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0653-A733-4C60-9AE6-26C801C421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87469"/>
      </p:ext>
    </p:extLst>
  </p:cSld>
  <p:clrMapOvr>
    <a:masterClrMapping/>
  </p:clrMapOvr>
  <p:transition spd="slow">
    <p:wipe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3CDB-B32E-47EF-A2B3-15BF23BF0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0653-A733-4C60-9AE6-26C801C421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14744"/>
      </p:ext>
    </p:extLst>
  </p:cSld>
  <p:clrMapOvr>
    <a:masterClrMapping/>
  </p:clrMapOvr>
  <p:transition spd="slow">
    <p:wipe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3CDB-B32E-47EF-A2B3-15BF23BF0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0653-A733-4C60-9AE6-26C801C421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11752"/>
      </p:ext>
    </p:extLst>
  </p:cSld>
  <p:clrMapOvr>
    <a:masterClrMapping/>
  </p:clrMapOvr>
  <p:transition spd="slow">
    <p:wipe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3CDB-B32E-47EF-A2B3-15BF23BF0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0653-A733-4C60-9AE6-26C801C421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27446"/>
      </p:ext>
    </p:extLst>
  </p:cSld>
  <p:clrMapOvr>
    <a:masterClrMapping/>
  </p:clrMapOvr>
  <p:transition spd="slow">
    <p:wipe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3CDB-B32E-47EF-A2B3-15BF23BF0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0653-A733-4C60-9AE6-26C801C421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91176"/>
      </p:ext>
    </p:extLst>
  </p:cSld>
  <p:clrMapOvr>
    <a:masterClrMapping/>
  </p:clrMapOvr>
  <p:transition spd="slow">
    <p:wipe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3CDB-B32E-47EF-A2B3-15BF23BF0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0653-A733-4C60-9AE6-26C801C421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61097"/>
      </p:ext>
    </p:extLst>
  </p:cSld>
  <p:clrMapOvr>
    <a:masterClrMapping/>
  </p:clrMapOvr>
  <p:transition spd="slow">
    <p:wipe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3CDB-B32E-47EF-A2B3-15BF23BF0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0653-A733-4C60-9AE6-26C801C421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40306"/>
      </p:ext>
    </p:extLst>
  </p:cSld>
  <p:clrMapOvr>
    <a:masterClrMapping/>
  </p:clrMapOvr>
  <p:transition spd="slow">
    <p:wipe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3CDB-B32E-47EF-A2B3-15BF23BF0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0653-A733-4C60-9AE6-26C801C421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50028"/>
      </p:ext>
    </p:extLst>
  </p:cSld>
  <p:clrMapOvr>
    <a:masterClrMapping/>
  </p:clrMapOvr>
  <p:transition spd="slow">
    <p:wipe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3CDB-B32E-47EF-A2B3-15BF23BF0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0653-A733-4C60-9AE6-26C801C421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48888"/>
      </p:ext>
    </p:extLst>
  </p:cSld>
  <p:clrMapOvr>
    <a:masterClrMapping/>
  </p:clrMapOvr>
  <p:transition spd="slow">
    <p:wipe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3CDB-B32E-47EF-A2B3-15BF23BF0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0653-A733-4C60-9AE6-26C801C421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17875"/>
      </p:ext>
    </p:extLst>
  </p:cSld>
  <p:clrMapOvr>
    <a:masterClrMapping/>
  </p:clrMapOvr>
  <p:transition spd="slow">
    <p:wipe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23CDB-B32E-47EF-A2B3-15BF23BF0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90653-A733-4C60-9AE6-26C801C421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2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  <p:sndAc>
      <p:stSnd>
        <p:snd r:embed="rId13" name="applause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3825" y="506895"/>
            <a:ext cx="10866783" cy="14478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6002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prstClr val="black"/>
                </a:solidFill>
                <a:latin typeface="Times New Roman"/>
              </a:rPr>
              <a:t>Hoạt</a:t>
            </a:r>
            <a:r>
              <a:rPr lang="en-US" sz="3200" b="1" u="sng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/>
              </a:rPr>
              <a:t>động</a:t>
            </a:r>
            <a:r>
              <a:rPr lang="en-US" sz="3200" b="1" u="sng" dirty="0">
                <a:solidFill>
                  <a:prstClr val="black"/>
                </a:solidFill>
                <a:latin typeface="Times New Roman"/>
              </a:rPr>
              <a:t> 1</a:t>
            </a:r>
            <a:r>
              <a:rPr lang="en-US" sz="3200" b="1" dirty="0">
                <a:solidFill>
                  <a:prstClr val="black"/>
                </a:solidFill>
                <a:latin typeface="Times New Roman"/>
              </a:rPr>
              <a:t>: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</a:rPr>
              <a:t>Triển</a:t>
            </a:r>
            <a:r>
              <a:rPr lang="en-US" sz="32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</a:rPr>
              <a:t>lãm</a:t>
            </a:r>
            <a:r>
              <a:rPr lang="en-US" sz="32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</a:rPr>
              <a:t>tranh</a:t>
            </a:r>
            <a:endParaRPr lang="en-US" sz="3200" b="1" dirty="0">
              <a:solidFill>
                <a:prstClr val="black"/>
              </a:solidFill>
              <a:latin typeface="Times New Roman"/>
            </a:endParaRPr>
          </a:p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Chủ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đề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“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Vật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chất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năng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lượng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1502688"/>
            <a:ext cx="8686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i="1" dirty="0" err="1">
                <a:solidFill>
                  <a:prstClr val="black"/>
                </a:solidFill>
                <a:latin typeface="Times New Roman"/>
              </a:rPr>
              <a:t>Gợi</a:t>
            </a:r>
            <a:r>
              <a:rPr lang="en-US" sz="3800" b="1" i="1" dirty="0">
                <a:solidFill>
                  <a:prstClr val="black"/>
                </a:solidFill>
                <a:latin typeface="Times New Roman"/>
              </a:rPr>
              <a:t> ý:</a:t>
            </a:r>
          </a:p>
          <a:p>
            <a:r>
              <a:rPr lang="en-US" sz="3800" dirty="0">
                <a:solidFill>
                  <a:prstClr val="black"/>
                </a:solidFill>
                <a:latin typeface="Times New Roman"/>
              </a:rPr>
              <a:t> _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Tranh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vẽ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cảnh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gì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?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Nguồn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vật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chất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và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năng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lượng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chính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tranh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là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gì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? </a:t>
            </a:r>
          </a:p>
          <a:p>
            <a:r>
              <a:rPr lang="en-US" sz="3800" dirty="0">
                <a:solidFill>
                  <a:prstClr val="black"/>
                </a:solidFill>
                <a:latin typeface="Times New Roman"/>
              </a:rPr>
              <a:t>_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Nguồn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vật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chất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và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năng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lượng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đó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có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tác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dụng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gì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?</a:t>
            </a:r>
          </a:p>
          <a:p>
            <a:r>
              <a:rPr lang="en-US" sz="3800" dirty="0">
                <a:solidFill>
                  <a:prstClr val="black"/>
                </a:solidFill>
                <a:latin typeface="Times New Roman"/>
              </a:rPr>
              <a:t>_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Hoạt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động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trong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tranh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là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có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lợi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hay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có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hại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với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môi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trường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sống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,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với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con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người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?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Vì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sao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?</a:t>
            </a:r>
          </a:p>
          <a:p>
            <a:r>
              <a:rPr lang="en-US" sz="3800" dirty="0">
                <a:solidFill>
                  <a:prstClr val="black"/>
                </a:solidFill>
                <a:latin typeface="Times New Roman"/>
              </a:rPr>
              <a:t>_ Ta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cần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làm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gì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để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khắc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phục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tình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trạng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/>
              </a:rPr>
              <a:t>đó</a:t>
            </a:r>
            <a:r>
              <a:rPr lang="en-US" sz="3800" dirty="0">
                <a:solidFill>
                  <a:prstClr val="black"/>
                </a:solidFill>
                <a:latin typeface="Times New Roman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212035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Thứ</a:t>
            </a:r>
            <a:r>
              <a:rPr lang="en-US" sz="3200" dirty="0" smtClean="0"/>
              <a:t> </a:t>
            </a:r>
            <a:r>
              <a:rPr lang="en-US" sz="3200" dirty="0" err="1" smtClean="0"/>
              <a:t>năm</a:t>
            </a:r>
            <a:r>
              <a:rPr lang="en-US" sz="3200" dirty="0" smtClean="0"/>
              <a:t> ngày 30 </a:t>
            </a:r>
            <a:r>
              <a:rPr lang="en-US" sz="3200" dirty="0" err="1" smtClean="0"/>
              <a:t>tháng</a:t>
            </a:r>
            <a:r>
              <a:rPr lang="en-US" sz="3200" dirty="0" smtClean="0"/>
              <a:t> 3 </a:t>
            </a:r>
            <a:r>
              <a:rPr lang="en-US" sz="3200" dirty="0" err="1" smtClean="0"/>
              <a:t>năm</a:t>
            </a:r>
            <a:r>
              <a:rPr lang="en-US" sz="3200" dirty="0" smtClean="0"/>
              <a:t> 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8262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3600"/>
            <a:ext cx="9144000" cy="167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>
                <a:solidFill>
                  <a:srgbClr val="C00000"/>
                </a:solidFill>
              </a:rPr>
              <a:t>  Qua </a:t>
            </a:r>
            <a:r>
              <a:rPr lang="en-US" sz="3600" dirty="0" err="1">
                <a:solidFill>
                  <a:srgbClr val="C00000"/>
                </a:solidFill>
              </a:rPr>
              <a:t>thí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nghiệm</a:t>
            </a:r>
            <a:r>
              <a:rPr lang="en-US" sz="3600" dirty="0">
                <a:solidFill>
                  <a:srgbClr val="C00000"/>
                </a:solidFill>
              </a:rPr>
              <a:t> 1 </a:t>
            </a:r>
            <a:r>
              <a:rPr lang="en-US" sz="3600" dirty="0" err="1">
                <a:solidFill>
                  <a:srgbClr val="C00000"/>
                </a:solidFill>
              </a:rPr>
              <a:t>em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có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nhận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xét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gì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về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hiện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tượng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xảy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ra</a:t>
            </a:r>
            <a:r>
              <a:rPr lang="en-US" sz="3600" dirty="0">
                <a:solidFill>
                  <a:srgbClr val="C00000"/>
                </a:solidFill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1" y="1828801"/>
            <a:ext cx="853310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solidFill>
                  <a:srgbClr val="C00000"/>
                </a:solidFill>
                <a:latin typeface="Times New Roman"/>
              </a:rPr>
              <a:t>Kết</a:t>
            </a:r>
            <a:r>
              <a:rPr lang="en-US" sz="3600" u="sng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latin typeface="Times New Roman"/>
              </a:rPr>
              <a:t>luận</a:t>
            </a:r>
            <a:r>
              <a:rPr lang="en-US" sz="3600" u="sng" dirty="0">
                <a:solidFill>
                  <a:srgbClr val="C00000"/>
                </a:solidFill>
                <a:latin typeface="Times New Roman"/>
              </a:rPr>
              <a:t>:</a:t>
            </a:r>
          </a:p>
          <a:p>
            <a:endParaRPr lang="en-US" sz="3600" u="sng" dirty="0">
              <a:solidFill>
                <a:srgbClr val="C00000"/>
              </a:solidFill>
              <a:latin typeface="Times New Roman"/>
            </a:endParaRPr>
          </a:p>
          <a:p>
            <a:r>
              <a:rPr lang="en-US" sz="4000" dirty="0" err="1">
                <a:solidFill>
                  <a:prstClr val="black"/>
                </a:solidFill>
                <a:latin typeface="Times New Roman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/>
              </a:rPr>
              <a:t>khí</a:t>
            </a:r>
            <a:r>
              <a:rPr lang="en-US" sz="4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/>
              </a:rPr>
              <a:t>thể</a:t>
            </a:r>
            <a:r>
              <a:rPr lang="en-US" sz="4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/>
              </a:rPr>
              <a:t>bị</a:t>
            </a:r>
            <a:r>
              <a:rPr lang="en-US" sz="4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/>
              </a:rPr>
              <a:t>nén</a:t>
            </a:r>
            <a:r>
              <a:rPr lang="en-US" sz="4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/>
              </a:rPr>
              <a:t>lại</a:t>
            </a:r>
            <a:r>
              <a:rPr lang="en-US" sz="4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/>
              </a:rPr>
              <a:t>hoặc</a:t>
            </a:r>
            <a:r>
              <a:rPr lang="en-US" sz="4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/>
              </a:rPr>
              <a:t>giãn</a:t>
            </a:r>
            <a:r>
              <a:rPr lang="en-US" sz="4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/>
              </a:rPr>
              <a:t>ra</a:t>
            </a:r>
            <a:r>
              <a:rPr lang="en-US" sz="4000" dirty="0">
                <a:solidFill>
                  <a:prstClr val="black"/>
                </a:solidFill>
                <a:latin typeface="Times New Roman"/>
              </a:rPr>
              <a:t>.</a:t>
            </a:r>
          </a:p>
          <a:p>
            <a:endParaRPr lang="en-US" sz="4000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6702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599" y="500272"/>
            <a:ext cx="9909314" cy="22859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err="1"/>
              <a:t>Thí</a:t>
            </a:r>
            <a:r>
              <a:rPr lang="en-US" b="1" i="1" dirty="0"/>
              <a:t> </a:t>
            </a:r>
            <a:r>
              <a:rPr lang="en-US" b="1" i="1" dirty="0" err="1"/>
              <a:t>nghiệm</a:t>
            </a:r>
            <a:r>
              <a:rPr lang="en-US" b="1" i="1" dirty="0"/>
              <a:t> 2a: </a:t>
            </a:r>
            <a:r>
              <a:rPr lang="en-US" sz="3600" dirty="0" err="1"/>
              <a:t>Dùng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chậu</a:t>
            </a:r>
            <a:r>
              <a:rPr lang="en-US" sz="3600" dirty="0"/>
              <a:t> </a:t>
            </a:r>
            <a:r>
              <a:rPr lang="en-US" sz="3600" dirty="0" err="1"/>
              <a:t>thủy</a:t>
            </a:r>
            <a:r>
              <a:rPr lang="en-US" sz="3600" dirty="0"/>
              <a:t> </a:t>
            </a:r>
            <a:r>
              <a:rPr lang="en-US" sz="3600" dirty="0" err="1"/>
              <a:t>tinh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chứa</a:t>
            </a:r>
            <a:r>
              <a:rPr lang="en-US" sz="3600" dirty="0"/>
              <a:t> </a:t>
            </a:r>
            <a:r>
              <a:rPr lang="en-US" sz="3600" dirty="0" err="1"/>
              <a:t>nước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</a:t>
            </a:r>
            <a:r>
              <a:rPr lang="en-US" sz="3600" dirty="0" err="1"/>
              <a:t>đó</a:t>
            </a:r>
            <a:r>
              <a:rPr lang="en-US" sz="3600" dirty="0"/>
              <a:t> </a:t>
            </a:r>
            <a:r>
              <a:rPr lang="en-US" sz="3600" dirty="0" err="1"/>
              <a:t>ta</a:t>
            </a:r>
            <a:r>
              <a:rPr lang="en-US" sz="3600" dirty="0"/>
              <a:t> </a:t>
            </a:r>
            <a:r>
              <a:rPr lang="en-US" sz="3600" dirty="0" err="1"/>
              <a:t>dùng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chiếc</a:t>
            </a:r>
            <a:r>
              <a:rPr lang="en-US" sz="3600" dirty="0"/>
              <a:t> </a:t>
            </a:r>
            <a:r>
              <a:rPr lang="en-US" sz="3600" dirty="0" err="1"/>
              <a:t>cốc</a:t>
            </a:r>
            <a:r>
              <a:rPr lang="en-US" sz="3600" dirty="0"/>
              <a:t> </a:t>
            </a:r>
            <a:r>
              <a:rPr lang="en-US" sz="3600" dirty="0" err="1"/>
              <a:t>úp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sát</a:t>
            </a:r>
            <a:r>
              <a:rPr lang="en-US" sz="3600" dirty="0"/>
              <a:t> </a:t>
            </a:r>
            <a:r>
              <a:rPr lang="en-US" sz="3600" dirty="0" err="1"/>
              <a:t>đáy</a:t>
            </a:r>
            <a:r>
              <a:rPr lang="en-US" sz="3600" dirty="0"/>
              <a:t> </a:t>
            </a:r>
            <a:r>
              <a:rPr lang="en-US" sz="3600" dirty="0" err="1"/>
              <a:t>chậu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rê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này</a:t>
            </a:r>
            <a:r>
              <a:rPr lang="en-US" sz="3600" dirty="0"/>
              <a:t> sang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kia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sát</a:t>
            </a:r>
            <a:r>
              <a:rPr lang="en-US" sz="3600" dirty="0"/>
              <a:t> </a:t>
            </a:r>
            <a:r>
              <a:rPr lang="en-US" sz="3600" dirty="0" err="1"/>
              <a:t>xem</a:t>
            </a:r>
            <a:r>
              <a:rPr lang="en-US" sz="3600" dirty="0"/>
              <a:t> </a:t>
            </a:r>
            <a:r>
              <a:rPr lang="en-US" sz="3600" dirty="0" err="1"/>
              <a:t>nước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cốc</a:t>
            </a:r>
            <a:r>
              <a:rPr lang="en-US" sz="3600" dirty="0"/>
              <a:t> hay </a:t>
            </a:r>
            <a:r>
              <a:rPr lang="en-US" sz="3600" dirty="0" err="1"/>
              <a:t>không</a:t>
            </a:r>
            <a:r>
              <a:rPr lang="en-US" sz="3600" dirty="0"/>
              <a:t>?</a:t>
            </a:r>
          </a:p>
        </p:txBody>
      </p:sp>
      <p:pic>
        <p:nvPicPr>
          <p:cNvPr id="4" name="Picture 3" descr="t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944178" y="2115379"/>
            <a:ext cx="4379843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7666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2"/>
            <a:ext cx="8991600" cy="2057399"/>
          </a:xfrm>
        </p:spPr>
        <p:txBody>
          <a:bodyPr/>
          <a:lstStyle/>
          <a:p>
            <a:pPr lvl="0">
              <a:buNone/>
            </a:pPr>
            <a:r>
              <a:rPr lang="en-US" b="1" i="1" dirty="0" err="1"/>
              <a:t>Thí</a:t>
            </a:r>
            <a:r>
              <a:rPr lang="en-US" b="1" i="1" dirty="0"/>
              <a:t> </a:t>
            </a:r>
            <a:r>
              <a:rPr lang="en-US" b="1" i="1" dirty="0" err="1"/>
              <a:t>nghiệm</a:t>
            </a:r>
            <a:r>
              <a:rPr lang="en-US" b="1" i="1" dirty="0"/>
              <a:t> 2b: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chậu</a:t>
            </a:r>
            <a:r>
              <a:rPr lang="en-US" dirty="0"/>
              <a:t> </a:t>
            </a:r>
            <a:r>
              <a:rPr lang="en-US" dirty="0" err="1"/>
              <a:t>thủy</a:t>
            </a:r>
            <a:r>
              <a:rPr lang="en-US" dirty="0"/>
              <a:t> </a:t>
            </a:r>
            <a:r>
              <a:rPr lang="en-US" dirty="0" err="1"/>
              <a:t>tinh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ta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chai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nằm</a:t>
            </a:r>
            <a:r>
              <a:rPr lang="en-US" dirty="0"/>
              <a:t> </a:t>
            </a:r>
            <a:r>
              <a:rPr lang="en-US" dirty="0" err="1"/>
              <a:t>nghiêng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chai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hay </a:t>
            </a:r>
            <a:r>
              <a:rPr lang="en-US" dirty="0" err="1"/>
              <a:t>không</a:t>
            </a:r>
            <a:r>
              <a:rPr lang="en-US" dirty="0"/>
              <a:t>?</a:t>
            </a:r>
          </a:p>
        </p:txBody>
      </p:sp>
      <p:pic>
        <p:nvPicPr>
          <p:cNvPr id="4" name="Picture 3" descr="tn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610100" y="2476500"/>
            <a:ext cx="32766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3725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3200401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/>
              </a:rPr>
              <a:t>Ở </a:t>
            </a:r>
            <a:r>
              <a:rPr lang="en-US" sz="3600" dirty="0" err="1">
                <a:solidFill>
                  <a:srgbClr val="C00000"/>
                </a:solidFill>
                <a:latin typeface="Times New Roman"/>
              </a:rPr>
              <a:t>thí</a:t>
            </a:r>
            <a:r>
              <a:rPr lang="en-US" sz="36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/>
              </a:rPr>
              <a:t>nghiệm</a:t>
            </a:r>
            <a:r>
              <a:rPr lang="en-US" sz="3600" dirty="0">
                <a:solidFill>
                  <a:srgbClr val="C00000"/>
                </a:solidFill>
                <a:latin typeface="Times New Roman"/>
              </a:rPr>
              <a:t> 2a, </a:t>
            </a:r>
            <a:r>
              <a:rPr lang="en-US" sz="3600" dirty="0" err="1">
                <a:solidFill>
                  <a:srgbClr val="C00000"/>
                </a:solidFill>
                <a:latin typeface="Times New Roman"/>
              </a:rPr>
              <a:t>nước</a:t>
            </a:r>
            <a:r>
              <a:rPr lang="en-US" sz="36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/>
              </a:rPr>
              <a:t>vào</a:t>
            </a:r>
            <a:r>
              <a:rPr lang="en-US" sz="36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/>
              </a:rPr>
              <a:t>cốc</a:t>
            </a:r>
            <a:r>
              <a:rPr lang="en-US" sz="36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/>
              </a:rPr>
              <a:t>được</a:t>
            </a:r>
            <a:r>
              <a:rPr lang="en-US" sz="3600" dirty="0">
                <a:solidFill>
                  <a:srgbClr val="C00000"/>
                </a:solidFill>
                <a:latin typeface="Times New Roman"/>
              </a:rPr>
              <a:t> hay </a:t>
            </a:r>
            <a:r>
              <a:rPr lang="en-US" sz="3600" dirty="0" err="1">
                <a:solidFill>
                  <a:srgbClr val="C00000"/>
                </a:solidFill>
                <a:latin typeface="Times New Roman"/>
              </a:rPr>
              <a:t>không</a:t>
            </a:r>
            <a:r>
              <a:rPr lang="en-US" sz="3600" dirty="0">
                <a:solidFill>
                  <a:srgbClr val="C00000"/>
                </a:solidFill>
                <a:latin typeface="Times New Roman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8956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Times New Roman"/>
              </a:rPr>
              <a:t>Ở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thí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nghiệm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2a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nước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không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tràn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vào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cốc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được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.</a:t>
            </a:r>
          </a:p>
          <a:p>
            <a:pPr algn="ctr"/>
            <a:endParaRPr lang="en-US" sz="36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31242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Times New Roman"/>
              </a:rPr>
              <a:t>Ở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thí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nghiệm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2b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nước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tràn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vào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chai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bọt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khí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thoát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ra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.</a:t>
            </a:r>
          </a:p>
          <a:p>
            <a:pPr algn="ctr"/>
            <a:endParaRPr lang="en-US" sz="36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27432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/>
              </a:rPr>
              <a:t>Ở </a:t>
            </a:r>
            <a:r>
              <a:rPr lang="en-US" sz="3600" dirty="0" err="1">
                <a:solidFill>
                  <a:srgbClr val="C00000"/>
                </a:solidFill>
                <a:latin typeface="Times New Roman"/>
              </a:rPr>
              <a:t>thí</a:t>
            </a:r>
            <a:r>
              <a:rPr lang="en-US" sz="36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/>
              </a:rPr>
              <a:t>nghiệm</a:t>
            </a:r>
            <a:r>
              <a:rPr lang="en-US" sz="3600" dirty="0">
                <a:solidFill>
                  <a:srgbClr val="C00000"/>
                </a:solidFill>
                <a:latin typeface="Times New Roman"/>
              </a:rPr>
              <a:t> 2b, </a:t>
            </a:r>
            <a:r>
              <a:rPr lang="en-US" sz="3600" dirty="0" err="1">
                <a:solidFill>
                  <a:srgbClr val="C00000"/>
                </a:solidFill>
                <a:latin typeface="Times New Roman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/>
              </a:rPr>
              <a:t>hiện</a:t>
            </a:r>
            <a:r>
              <a:rPr lang="en-US" sz="36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/>
              </a:rPr>
              <a:t>tượng</a:t>
            </a:r>
            <a:r>
              <a:rPr lang="en-US" sz="36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/>
              </a:rPr>
              <a:t>gì</a:t>
            </a:r>
            <a:r>
              <a:rPr lang="en-US" sz="3600" dirty="0">
                <a:solidFill>
                  <a:srgbClr val="C00000"/>
                </a:solidFill>
                <a:latin typeface="Times New Roman"/>
              </a:rPr>
              <a:t>? </a:t>
            </a:r>
            <a:r>
              <a:rPr lang="en-US" sz="3600" dirty="0" err="1">
                <a:solidFill>
                  <a:srgbClr val="C00000"/>
                </a:solidFill>
                <a:latin typeface="Times New Roman"/>
              </a:rPr>
              <a:t>Nước</a:t>
            </a:r>
            <a:r>
              <a:rPr lang="en-US" sz="36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/>
              </a:rPr>
              <a:t>tràn</a:t>
            </a:r>
            <a:r>
              <a:rPr lang="en-US" sz="36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/>
              </a:rPr>
              <a:t>vào</a:t>
            </a:r>
            <a:r>
              <a:rPr lang="en-US" sz="36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/>
              </a:rPr>
              <a:t>chai</a:t>
            </a:r>
            <a:r>
              <a:rPr lang="en-US" sz="36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/>
              </a:rPr>
              <a:t>được</a:t>
            </a:r>
            <a:r>
              <a:rPr lang="en-US" sz="3600" dirty="0">
                <a:solidFill>
                  <a:srgbClr val="C00000"/>
                </a:solidFill>
                <a:latin typeface="Times New Roman"/>
              </a:rPr>
              <a:t> hay </a:t>
            </a:r>
            <a:r>
              <a:rPr lang="en-US" sz="3600" dirty="0" err="1">
                <a:solidFill>
                  <a:srgbClr val="C00000"/>
                </a:solidFill>
                <a:latin typeface="Times New Roman"/>
              </a:rPr>
              <a:t>không</a:t>
            </a:r>
            <a:r>
              <a:rPr lang="en-US" sz="3600" dirty="0">
                <a:solidFill>
                  <a:srgbClr val="C00000"/>
                </a:solidFill>
                <a:latin typeface="Times New Roman"/>
              </a:rPr>
              <a:t>?</a:t>
            </a:r>
          </a:p>
          <a:p>
            <a:endParaRPr lang="en-US" sz="3600" dirty="0">
              <a:solidFill>
                <a:srgbClr val="C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0696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895600"/>
            <a:ext cx="8229600" cy="121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>
                <a:solidFill>
                  <a:srgbClr val="C00000"/>
                </a:solidFill>
              </a:rPr>
              <a:t>Qua </a:t>
            </a:r>
            <a:r>
              <a:rPr lang="en-US" sz="3600" b="1" dirty="0" err="1">
                <a:solidFill>
                  <a:srgbClr val="C00000"/>
                </a:solidFill>
              </a:rPr>
              <a:t>thí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nghiệm</a:t>
            </a:r>
            <a:r>
              <a:rPr lang="en-US" sz="3600" b="1" dirty="0">
                <a:solidFill>
                  <a:srgbClr val="C00000"/>
                </a:solidFill>
              </a:rPr>
              <a:t> 2 </a:t>
            </a:r>
            <a:r>
              <a:rPr lang="en-US" sz="3600" b="1" dirty="0" err="1">
                <a:solidFill>
                  <a:srgbClr val="C00000"/>
                </a:solidFill>
              </a:rPr>
              <a:t>em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đã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chứng</a:t>
            </a:r>
            <a:r>
              <a:rPr lang="en-US" sz="3600" b="1" dirty="0">
                <a:solidFill>
                  <a:srgbClr val="C00000"/>
                </a:solidFill>
              </a:rPr>
              <a:t> minh </a:t>
            </a:r>
            <a:r>
              <a:rPr lang="en-US" sz="3600" b="1" dirty="0" err="1">
                <a:solidFill>
                  <a:srgbClr val="C00000"/>
                </a:solidFill>
              </a:rPr>
              <a:t>được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điều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gì</a:t>
            </a:r>
            <a:r>
              <a:rPr lang="en-US" sz="3600" b="1" dirty="0">
                <a:solidFill>
                  <a:srgbClr val="C00000"/>
                </a:solidFill>
              </a:rPr>
              <a:t>?</a:t>
            </a:r>
          </a:p>
          <a:p>
            <a:pPr algn="ctr">
              <a:buNone/>
            </a:pP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1447800"/>
            <a:ext cx="754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Times New Roman"/>
              </a:rPr>
              <a:t>Kết</a:t>
            </a:r>
            <a:r>
              <a:rPr lang="en-US" sz="40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/>
              </a:rPr>
              <a:t>luận</a:t>
            </a:r>
            <a:r>
              <a:rPr lang="en-US" sz="4000" dirty="0">
                <a:solidFill>
                  <a:srgbClr val="C00000"/>
                </a:solidFill>
                <a:latin typeface="Times New Roman"/>
              </a:rPr>
              <a:t>:</a:t>
            </a:r>
          </a:p>
          <a:p>
            <a:endParaRPr lang="en-US" sz="4000" dirty="0">
              <a:solidFill>
                <a:prstClr val="black"/>
              </a:solidFill>
              <a:latin typeface="Times New Roman"/>
            </a:endParaRPr>
          </a:p>
          <a:p>
            <a:r>
              <a:rPr lang="en-US" sz="4000" dirty="0" err="1">
                <a:solidFill>
                  <a:prstClr val="black"/>
                </a:solidFill>
                <a:latin typeface="Times New Roman"/>
              </a:rPr>
              <a:t>Xung</a:t>
            </a:r>
            <a:r>
              <a:rPr lang="en-US" sz="4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/>
              </a:rPr>
              <a:t>quanh</a:t>
            </a:r>
            <a:r>
              <a:rPr lang="en-US" sz="4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/>
              </a:rPr>
              <a:t>mọi</a:t>
            </a:r>
            <a:r>
              <a:rPr lang="en-US" sz="4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/>
              </a:rPr>
              <a:t>vật</a:t>
            </a:r>
            <a:r>
              <a:rPr lang="en-US" sz="4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/>
              </a:rPr>
              <a:t>mọi</a:t>
            </a:r>
            <a:r>
              <a:rPr lang="en-US" sz="4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/>
              </a:rPr>
              <a:t>chỗ</a:t>
            </a:r>
            <a:r>
              <a:rPr lang="en-US" sz="4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/>
              </a:rPr>
              <a:t>rỗng</a:t>
            </a:r>
            <a:r>
              <a:rPr lang="en-US" sz="4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/>
              </a:rPr>
              <a:t>bên</a:t>
            </a:r>
            <a:r>
              <a:rPr lang="en-US" sz="4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/>
              </a:rPr>
              <a:t>trong</a:t>
            </a:r>
            <a:r>
              <a:rPr lang="en-US" sz="4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/>
              </a:rPr>
              <a:t>vật</a:t>
            </a:r>
            <a:r>
              <a:rPr lang="en-US" sz="4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/>
              </a:rPr>
              <a:t>đều</a:t>
            </a:r>
            <a:r>
              <a:rPr lang="en-US" sz="4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/>
              </a:rPr>
              <a:t>khí</a:t>
            </a:r>
            <a:r>
              <a:rPr lang="en-US" sz="4000" dirty="0">
                <a:solidFill>
                  <a:prstClr val="black"/>
                </a:solidFill>
                <a:latin typeface="Times New Roman"/>
              </a:rPr>
              <a:t>.</a:t>
            </a:r>
          </a:p>
          <a:p>
            <a:endParaRPr lang="en-US" sz="4000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3238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057400"/>
            <a:ext cx="82296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u="sng" dirty="0" err="1"/>
              <a:t>Hoạt</a:t>
            </a:r>
            <a:r>
              <a:rPr lang="en-US" sz="3600" b="1" u="sng" dirty="0"/>
              <a:t> </a:t>
            </a:r>
            <a:r>
              <a:rPr lang="en-US" sz="3600" b="1" u="sng" dirty="0" err="1"/>
              <a:t>động</a:t>
            </a:r>
            <a:r>
              <a:rPr lang="en-US" sz="3600" b="1" u="sng" dirty="0"/>
              <a:t> 3</a:t>
            </a:r>
            <a:r>
              <a:rPr lang="en-US" sz="3600" b="1" dirty="0"/>
              <a:t>: </a:t>
            </a:r>
            <a:r>
              <a:rPr lang="en-US" sz="3600" b="1" dirty="0" err="1"/>
              <a:t>Quan</a:t>
            </a:r>
            <a:r>
              <a:rPr lang="en-US" sz="3600" b="1" dirty="0"/>
              <a:t> </a:t>
            </a:r>
            <a:r>
              <a:rPr lang="en-US" sz="3600" b="1" dirty="0" err="1"/>
              <a:t>sát</a:t>
            </a:r>
            <a:r>
              <a:rPr lang="en-US" sz="3600" b="1" dirty="0"/>
              <a:t> </a:t>
            </a:r>
            <a:r>
              <a:rPr lang="en-US" sz="3600" b="1" dirty="0" err="1"/>
              <a:t>sự</a:t>
            </a:r>
            <a:r>
              <a:rPr lang="en-US" sz="3600" b="1" dirty="0"/>
              <a:t> </a:t>
            </a:r>
            <a:r>
              <a:rPr lang="en-US" sz="3600" b="1" dirty="0" err="1"/>
              <a:t>thay</a:t>
            </a:r>
            <a:r>
              <a:rPr lang="en-US" sz="3600" b="1" dirty="0"/>
              <a:t> </a:t>
            </a:r>
            <a:r>
              <a:rPr lang="en-US" sz="3600" b="1" dirty="0" err="1"/>
              <a:t>đổi</a:t>
            </a:r>
            <a:r>
              <a:rPr lang="en-US" sz="3600" b="1" dirty="0"/>
              <a:t> </a:t>
            </a:r>
            <a:r>
              <a:rPr lang="en-US" sz="3600" b="1" dirty="0" err="1"/>
              <a:t>bóng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chiếc</a:t>
            </a:r>
            <a:r>
              <a:rPr lang="en-US" sz="3600" b="1" dirty="0"/>
              <a:t> </a:t>
            </a:r>
            <a:r>
              <a:rPr lang="en-US" sz="3600" b="1" dirty="0" err="1"/>
              <a:t>cọc</a:t>
            </a:r>
            <a:r>
              <a:rPr lang="en-US" sz="3600" b="1" dirty="0"/>
              <a:t> </a:t>
            </a:r>
            <a:r>
              <a:rPr lang="en-US" sz="3600" b="1" dirty="0" err="1"/>
              <a:t>theo</a:t>
            </a:r>
            <a:r>
              <a:rPr lang="en-US" sz="3600" b="1" dirty="0"/>
              <a:t> </a:t>
            </a:r>
            <a:r>
              <a:rPr lang="en-US" sz="3600" b="1" dirty="0" err="1"/>
              <a:t>thời</a:t>
            </a:r>
            <a:r>
              <a:rPr lang="en-US" sz="3600" b="1" dirty="0"/>
              <a:t> </a:t>
            </a:r>
            <a:r>
              <a:rPr lang="en-US" sz="3600" b="1" dirty="0" err="1"/>
              <a:t>gian</a:t>
            </a:r>
            <a:r>
              <a:rPr lang="en-US" sz="3600" b="1" dirty="0"/>
              <a:t>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ngày</a:t>
            </a:r>
            <a:r>
              <a:rPr lang="en-US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8684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4" y="0"/>
            <a:ext cx="11701670" cy="632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un 4"/>
          <p:cNvSpPr/>
          <p:nvPr/>
        </p:nvSpPr>
        <p:spPr>
          <a:xfrm>
            <a:off x="460513" y="265043"/>
            <a:ext cx="1219200" cy="1143000"/>
          </a:xfrm>
          <a:prstGeom prst="sun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6273226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/>
              </a:rPr>
              <a:t>Buổi</a:t>
            </a:r>
            <a:r>
              <a:rPr lang="en-US" sz="32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</a:rPr>
              <a:t>sáng</a:t>
            </a:r>
            <a:endParaRPr lang="en-US" sz="3200" b="1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8491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bbt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447800"/>
            <a:ext cx="9144000" cy="4825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un 9"/>
          <p:cNvSpPr/>
          <p:nvPr/>
        </p:nvSpPr>
        <p:spPr>
          <a:xfrm>
            <a:off x="4267200" y="1447800"/>
            <a:ext cx="11430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621167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prstClr val="black"/>
                </a:solidFill>
                <a:latin typeface="Times New Roman"/>
              </a:rPr>
              <a:t>Buổi</a:t>
            </a:r>
            <a:r>
              <a:rPr lang="en-US" sz="36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</a:rPr>
              <a:t>trưa</a:t>
            </a:r>
            <a:endParaRPr lang="en-US" sz="3600" b="1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336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c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91440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un 4"/>
          <p:cNvSpPr/>
          <p:nvPr/>
        </p:nvSpPr>
        <p:spPr>
          <a:xfrm rot="21032662">
            <a:off x="9746781" y="2660740"/>
            <a:ext cx="914400" cy="768824"/>
          </a:xfrm>
          <a:prstGeom prst="sun">
            <a:avLst/>
          </a:prstGeom>
          <a:solidFill>
            <a:srgbClr val="E1E6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621167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prstClr val="black"/>
                </a:solidFill>
                <a:latin typeface="Times New Roman"/>
              </a:rPr>
              <a:t>Buổi</a:t>
            </a:r>
            <a:r>
              <a:rPr lang="en-US" sz="36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/>
              </a:rPr>
              <a:t>chiều</a:t>
            </a:r>
            <a:endParaRPr lang="en-US" sz="3600" b="1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2992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b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76400"/>
            <a:ext cx="3048000" cy="4343400"/>
          </a:xfrm>
          <a:prstGeom prst="rect">
            <a:avLst/>
          </a:prstGeom>
        </p:spPr>
      </p:pic>
      <p:pic>
        <p:nvPicPr>
          <p:cNvPr id="12" name="Picture 11" descr="b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76400"/>
            <a:ext cx="3200400" cy="4343400"/>
          </a:xfrm>
          <a:prstGeom prst="rect">
            <a:avLst/>
          </a:prstGeom>
        </p:spPr>
      </p:pic>
      <p:pic>
        <p:nvPicPr>
          <p:cNvPr id="13" name="Picture 12" descr="bc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1676400"/>
            <a:ext cx="3505200" cy="4343400"/>
          </a:xfrm>
          <a:prstGeom prst="rect">
            <a:avLst/>
          </a:prstGeom>
        </p:spPr>
      </p:pic>
      <p:sp>
        <p:nvSpPr>
          <p:cNvPr id="14" name="Sun 13"/>
          <p:cNvSpPr/>
          <p:nvPr/>
        </p:nvSpPr>
        <p:spPr>
          <a:xfrm rot="19977002">
            <a:off x="1382667" y="2972963"/>
            <a:ext cx="541473" cy="514031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5" name="Sun 14"/>
          <p:cNvSpPr/>
          <p:nvPr/>
        </p:nvSpPr>
        <p:spPr>
          <a:xfrm>
            <a:off x="5638800" y="2133600"/>
            <a:ext cx="609600" cy="533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6" name="Sun 15"/>
          <p:cNvSpPr/>
          <p:nvPr/>
        </p:nvSpPr>
        <p:spPr>
          <a:xfrm>
            <a:off x="10134600" y="3352800"/>
            <a:ext cx="533400" cy="533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2600" y="6096001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/>
              </a:rPr>
              <a:t>9h, 10h, 11h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05400" y="6096001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/>
              </a:rPr>
              <a:t>12h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01000" y="6096001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/>
              </a:rPr>
              <a:t>13h, 14h, 15h</a:t>
            </a:r>
          </a:p>
        </p:txBody>
      </p:sp>
    </p:spTree>
    <p:extLst>
      <p:ext uri="{BB962C8B-B14F-4D97-AF65-F5344CB8AC3E}">
        <p14:creationId xmlns:p14="http://schemas.microsoft.com/office/powerpoint/2010/main" val="2687505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ong-den-tiet-kiem-di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600200"/>
            <a:ext cx="9144000" cy="5257800"/>
          </a:xfrm>
        </p:spPr>
      </p:pic>
      <p:pic>
        <p:nvPicPr>
          <p:cNvPr id="5" name="Picture 4" descr="h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8BA3080-9991-4F6E-BB3E-7C5B7DCD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62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>
                <a:solidFill>
                  <a:srgbClr val="C00000"/>
                </a:solidFill>
              </a:rPr>
              <a:t>Kết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luận</a:t>
            </a:r>
            <a:r>
              <a:rPr lang="en-US" dirty="0">
                <a:solidFill>
                  <a:srgbClr val="C00000"/>
                </a:solidFill>
              </a:rPr>
              <a:t>:</a:t>
            </a:r>
          </a:p>
          <a:p>
            <a:r>
              <a:rPr lang="en-US" b="1" dirty="0"/>
              <a:t>_ </a:t>
            </a:r>
            <a:r>
              <a:rPr lang="en-US" b="1" dirty="0" err="1"/>
              <a:t>Buổi</a:t>
            </a:r>
            <a:r>
              <a:rPr lang="en-US" b="1" dirty="0"/>
              <a:t> </a:t>
            </a:r>
            <a:r>
              <a:rPr lang="en-US" b="1" dirty="0" err="1"/>
              <a:t>sáng</a:t>
            </a:r>
            <a:r>
              <a:rPr lang="en-US" b="1" dirty="0"/>
              <a:t>: </a:t>
            </a:r>
            <a:r>
              <a:rPr lang="en-US" b="1" dirty="0" err="1"/>
              <a:t>bóng</a:t>
            </a:r>
            <a:r>
              <a:rPr lang="en-US" b="1" dirty="0"/>
              <a:t> </a:t>
            </a:r>
            <a:r>
              <a:rPr lang="en-US" b="1" dirty="0" err="1"/>
              <a:t>cây</a:t>
            </a:r>
            <a:r>
              <a:rPr lang="en-US" b="1" dirty="0"/>
              <a:t> </a:t>
            </a:r>
            <a:r>
              <a:rPr lang="en-US" b="1" dirty="0" err="1"/>
              <a:t>dài</a:t>
            </a:r>
            <a:r>
              <a:rPr lang="en-US" b="1" dirty="0"/>
              <a:t> </a:t>
            </a:r>
            <a:r>
              <a:rPr lang="en-US" b="1" dirty="0" err="1"/>
              <a:t>ngã</a:t>
            </a:r>
            <a:r>
              <a:rPr lang="en-US" b="1" dirty="0"/>
              <a:t> </a:t>
            </a: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phía</a:t>
            </a:r>
            <a:r>
              <a:rPr lang="en-US" b="1" dirty="0"/>
              <a:t> </a:t>
            </a:r>
            <a:r>
              <a:rPr lang="en-US" b="1" dirty="0" err="1"/>
              <a:t>Tây</a:t>
            </a:r>
            <a:r>
              <a:rPr lang="en-US" b="1" dirty="0"/>
              <a:t> (…,9h, 10h, 11h)</a:t>
            </a:r>
          </a:p>
          <a:p>
            <a:r>
              <a:rPr lang="en-US" b="1" dirty="0"/>
              <a:t> _ </a:t>
            </a:r>
            <a:r>
              <a:rPr lang="en-US" b="1" dirty="0" err="1"/>
              <a:t>Buổi</a:t>
            </a:r>
            <a:r>
              <a:rPr lang="en-US" b="1" dirty="0"/>
              <a:t> </a:t>
            </a:r>
            <a:r>
              <a:rPr lang="en-US" b="1" dirty="0" err="1"/>
              <a:t>trưa</a:t>
            </a:r>
            <a:r>
              <a:rPr lang="en-US" b="1" dirty="0"/>
              <a:t>: </a:t>
            </a:r>
            <a:r>
              <a:rPr lang="en-US" b="1" dirty="0" err="1"/>
              <a:t>bóng</a:t>
            </a:r>
            <a:r>
              <a:rPr lang="en-US" b="1" dirty="0"/>
              <a:t> </a:t>
            </a:r>
            <a:r>
              <a:rPr lang="en-US" b="1" dirty="0" err="1"/>
              <a:t>cây</a:t>
            </a:r>
            <a:r>
              <a:rPr lang="en-US" b="1" dirty="0"/>
              <a:t> </a:t>
            </a:r>
            <a:r>
              <a:rPr lang="en-US" b="1" dirty="0" err="1"/>
              <a:t>ngắn</a:t>
            </a:r>
            <a:r>
              <a:rPr lang="en-US" b="1" dirty="0"/>
              <a:t> </a:t>
            </a:r>
            <a:r>
              <a:rPr lang="en-US" b="1" dirty="0" err="1"/>
              <a:t>lại</a:t>
            </a:r>
            <a:r>
              <a:rPr lang="en-US" b="1" dirty="0"/>
              <a:t> ở </a:t>
            </a:r>
            <a:r>
              <a:rPr lang="en-US" b="1" dirty="0" err="1"/>
              <a:t>ngay</a:t>
            </a:r>
            <a:r>
              <a:rPr lang="en-US" b="1" dirty="0"/>
              <a:t> </a:t>
            </a:r>
            <a:r>
              <a:rPr lang="en-US" b="1" dirty="0" err="1"/>
              <a:t>dưới</a:t>
            </a:r>
            <a:r>
              <a:rPr lang="en-US" b="1" dirty="0"/>
              <a:t> </a:t>
            </a:r>
            <a:r>
              <a:rPr lang="en-US" b="1" dirty="0" err="1"/>
              <a:t>chân</a:t>
            </a:r>
            <a:r>
              <a:rPr lang="en-US" b="1" dirty="0"/>
              <a:t> </a:t>
            </a:r>
            <a:r>
              <a:rPr lang="en-US" b="1" dirty="0" err="1"/>
              <a:t>cọc</a:t>
            </a:r>
            <a:r>
              <a:rPr lang="en-US" b="1" dirty="0"/>
              <a:t> (12h)</a:t>
            </a:r>
          </a:p>
          <a:p>
            <a:r>
              <a:rPr lang="en-US" b="1" dirty="0"/>
              <a:t> _ </a:t>
            </a:r>
            <a:r>
              <a:rPr lang="en-US" b="1" dirty="0" err="1"/>
              <a:t>Buổi</a:t>
            </a:r>
            <a:r>
              <a:rPr lang="en-US" b="1" dirty="0"/>
              <a:t> </a:t>
            </a:r>
            <a:r>
              <a:rPr lang="en-US" b="1" dirty="0" err="1"/>
              <a:t>chiều</a:t>
            </a:r>
            <a:r>
              <a:rPr lang="en-US" b="1" dirty="0"/>
              <a:t>: </a:t>
            </a:r>
            <a:r>
              <a:rPr lang="en-US" b="1" dirty="0" err="1"/>
              <a:t>bóng</a:t>
            </a:r>
            <a:r>
              <a:rPr lang="en-US" b="1" dirty="0"/>
              <a:t> </a:t>
            </a:r>
            <a:r>
              <a:rPr lang="en-US" b="1" dirty="0" err="1"/>
              <a:t>cây</a:t>
            </a:r>
            <a:r>
              <a:rPr lang="en-US" b="1" dirty="0"/>
              <a:t> </a:t>
            </a:r>
            <a:r>
              <a:rPr lang="en-US" b="1" dirty="0" err="1"/>
              <a:t>ngã</a:t>
            </a:r>
            <a:r>
              <a:rPr lang="en-US" b="1" dirty="0"/>
              <a:t> </a:t>
            </a: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phía</a:t>
            </a:r>
            <a:r>
              <a:rPr lang="en-US" b="1" dirty="0"/>
              <a:t> </a:t>
            </a:r>
            <a:r>
              <a:rPr lang="en-US" b="1" dirty="0" err="1"/>
              <a:t>Đông</a:t>
            </a:r>
            <a:r>
              <a:rPr lang="en-US" b="1" dirty="0"/>
              <a:t> (1h, 2h, 3h,…)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70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ong-den-tiet-kiem-di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396081"/>
            <a:ext cx="8686800" cy="6065838"/>
          </a:xfrm>
        </p:spPr>
      </p:pic>
    </p:spTree>
    <p:extLst>
      <p:ext uri="{BB962C8B-B14F-4D97-AF65-F5344CB8AC3E}">
        <p14:creationId xmlns:p14="http://schemas.microsoft.com/office/powerpoint/2010/main" val="1967699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n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83" y="0"/>
            <a:ext cx="11887200" cy="6629400"/>
          </a:xfrm>
        </p:spPr>
      </p:pic>
    </p:spTree>
    <p:extLst>
      <p:ext uri="{BB962C8B-B14F-4D97-AF65-F5344CB8AC3E}">
        <p14:creationId xmlns:p14="http://schemas.microsoft.com/office/powerpoint/2010/main" val="3446552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nh 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52400"/>
            <a:ext cx="12099235" cy="6400800"/>
          </a:xfrm>
        </p:spPr>
      </p:pic>
    </p:spTree>
    <p:extLst>
      <p:ext uri="{BB962C8B-B14F-4D97-AF65-F5344CB8AC3E}">
        <p14:creationId xmlns:p14="http://schemas.microsoft.com/office/powerpoint/2010/main" val="4129536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uoc-213959013972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65" y="152400"/>
            <a:ext cx="12099235" cy="670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0791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iet_kiem_nuo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2765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7523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nn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4471037" y="1727832"/>
            <a:ext cx="3766766" cy="6771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86783" y="335625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prstClr val="black"/>
                </a:solidFill>
                <a:latin typeface="Times New Roman"/>
              </a:rPr>
              <a:t>Hoạt</a:t>
            </a:r>
            <a:r>
              <a:rPr lang="en-US" sz="3200" b="1" u="sng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/>
              </a:rPr>
              <a:t>động</a:t>
            </a:r>
            <a:r>
              <a:rPr lang="en-US" sz="3200" b="1" u="sng" dirty="0">
                <a:solidFill>
                  <a:prstClr val="black"/>
                </a:solidFill>
                <a:latin typeface="Times New Roman"/>
              </a:rPr>
              <a:t> 2: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</a:rPr>
              <a:t>Thực</a:t>
            </a:r>
            <a:r>
              <a:rPr lang="en-US" sz="32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</a:rPr>
              <a:t>hành</a:t>
            </a:r>
            <a:r>
              <a:rPr lang="en-US" sz="32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</a:rPr>
              <a:t>thí</a:t>
            </a:r>
            <a:r>
              <a:rPr lang="en-US" sz="32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</a:rPr>
              <a:t>nghiệm</a:t>
            </a:r>
            <a:endParaRPr lang="en-US" sz="3200" b="1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198227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prstClr val="black"/>
                </a:solidFill>
                <a:latin typeface="Times New Roman"/>
              </a:rPr>
              <a:t>Thí</a:t>
            </a:r>
            <a:r>
              <a:rPr lang="en-US" sz="3200" i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</a:rPr>
              <a:t>nghiệm</a:t>
            </a:r>
            <a:r>
              <a:rPr lang="en-US" sz="3200" i="1" dirty="0">
                <a:solidFill>
                  <a:prstClr val="black"/>
                </a:solidFill>
                <a:latin typeface="Times New Roman"/>
              </a:rPr>
              <a:t> 1: 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Ta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kéo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ống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tiêm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về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phía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để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lấy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không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khí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sau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đó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dùng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ngón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tay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bịt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chặt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đầu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kia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ống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tiêm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ấn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mạnh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sau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đó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bỏ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ngón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tay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</a:rPr>
              <a:t>ra</a:t>
            </a:r>
            <a:r>
              <a:rPr lang="en-US" sz="3600" dirty="0">
                <a:solidFill>
                  <a:prstClr val="black"/>
                </a:solidFill>
                <a:latin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7329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nn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848099" y="-114298"/>
            <a:ext cx="4495803" cy="91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19400" y="728719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Hãy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mô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tả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lại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thí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/>
              </a:rPr>
              <a:t>nghiệm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2438400"/>
            <a:ext cx="861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- Ta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kéo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1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đầu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ống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tiêm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phía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lấy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khí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ta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lấy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ngón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tay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bịt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kín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đầu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kia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ống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tiêm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ta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nhấn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mạnh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thấy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nặng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khó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nhấn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bỏ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ngón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tay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thì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đầu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kim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tiêm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đẩy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dễ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dàng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71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498</Words>
  <Application>Microsoft Office PowerPoint</Application>
  <PresentationFormat>Widescreen</PresentationFormat>
  <Paragraphs>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1_Office Theme</vt:lpstr>
      <vt:lpstr> Khoa học: Ôn tập: Vật chất và năng lượng (tiết 2)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Khoa học: Ôn tập: Vật chất và năng lượng (tiết 2) </dc:title>
  <dc:creator>Admin</dc:creator>
  <cp:lastModifiedBy>Admin</cp:lastModifiedBy>
  <cp:revision>1</cp:revision>
  <dcterms:created xsi:type="dcterms:W3CDTF">2023-03-23T10:54:25Z</dcterms:created>
  <dcterms:modified xsi:type="dcterms:W3CDTF">2023-03-23T10:58:56Z</dcterms:modified>
</cp:coreProperties>
</file>