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C418CD2-D326-409B-9668-4009F3541B06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266963"/>
      </p:ext>
    </p:extLst>
  </p:cSld>
  <p:clrMapOvr>
    <a:masterClrMapping/>
  </p:clrMapOvr>
  <p:transition spd="slow" advTm="1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D0D003-0FFC-4CB0-B647-0AE18EC2DB8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674864"/>
      </p:ext>
    </p:extLst>
  </p:cSld>
  <p:clrMapOvr>
    <a:masterClrMapping/>
  </p:clrMapOvr>
  <p:transition spd="slow" advTm="1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9759497-3BDB-4FFD-819B-199F8D79DD96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131114"/>
      </p:ext>
    </p:extLst>
  </p:cSld>
  <p:clrMapOvr>
    <a:masterClrMapping/>
  </p:clrMapOvr>
  <p:transition spd="slow" advTm="10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8A621E2-C028-412C-8BF0-B744391D29AB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869003"/>
      </p:ext>
    </p:extLst>
  </p:cSld>
  <p:clrMapOvr>
    <a:masterClrMapping/>
  </p:clrMapOvr>
  <p:transition spd="slow" advTm="10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FDB465D-177D-4F05-AB8A-9B5BFDF7B74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597497"/>
      </p:ext>
    </p:extLst>
  </p:cSld>
  <p:clrMapOvr>
    <a:masterClrMapping/>
  </p:clrMapOvr>
  <p:transition spd="slow" advTm="1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B885783-95AA-4903-8ED0-946CDFCA6AF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850256"/>
      </p:ext>
    </p:extLst>
  </p:cSld>
  <p:clrMapOvr>
    <a:masterClrMapping/>
  </p:clrMapOvr>
  <p:transition spd="slow" advTm="1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3566310-4E79-4C21-B395-40629E7F497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153981"/>
      </p:ext>
    </p:extLst>
  </p:cSld>
  <p:clrMapOvr>
    <a:masterClrMapping/>
  </p:clrMapOvr>
  <p:transition spd="slow" advTm="1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DA0D28E-C8E9-4CEB-8B59-AD81BEFD10C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173764"/>
      </p:ext>
    </p:extLst>
  </p:cSld>
  <p:clrMapOvr>
    <a:masterClrMapping/>
  </p:clrMapOvr>
  <p:transition spd="slow" advTm="1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0CA12B9-81CD-4E39-A6D1-C08F328E69B4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417896"/>
      </p:ext>
    </p:extLst>
  </p:cSld>
  <p:clrMapOvr>
    <a:masterClrMapping/>
  </p:clrMapOvr>
  <p:transition spd="slow" advTm="1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805E07C-B26C-4B34-A6EF-EF38F18C20E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539440"/>
      </p:ext>
    </p:extLst>
  </p:cSld>
  <p:clrMapOvr>
    <a:masterClrMapping/>
  </p:clrMapOvr>
  <p:transition spd="slow" advTm="1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DE5C25C-9C41-461A-9782-7081732B9F8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747206"/>
      </p:ext>
    </p:extLst>
  </p:cSld>
  <p:clrMapOvr>
    <a:masterClrMapping/>
  </p:clrMapOvr>
  <p:transition spd="slow" advTm="1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020F931-0798-465F-B1A9-ADD2BFF3CFE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618560"/>
      </p:ext>
    </p:extLst>
  </p:cSld>
  <p:clrMapOvr>
    <a:masterClrMapping/>
  </p:clrMapOvr>
  <p:transition spd="slow" advTm="1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C993F84-8A1F-4EDD-BE30-47334D6EE33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651098"/>
      </p:ext>
    </p:extLst>
  </p:cSld>
  <p:clrMapOvr>
    <a:masterClrMapping/>
  </p:clrMapOvr>
  <p:transition spd="slow" advTm="1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FD8EE4D-5217-4D3E-A280-1A3EF3E5762F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219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 advTm="1000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file:///D:\kt.avi" TargetMode="External"/><Relationship Id="rId1" Type="http://schemas.openxmlformats.org/officeDocument/2006/relationships/video" Target="file:///D:\MVI_0050.avi" TargetMode="Externa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video" Target="file:///D:\kt.avi" TargetMode="Externa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hinh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121920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590800" y="1600201"/>
            <a:ext cx="7467600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alt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lang="en-US" alt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ngày </a:t>
            </a:r>
            <a:r>
              <a:rPr lang="en-US" alt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alt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alt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2023</a:t>
            </a:r>
            <a:endParaRPr lang="en-US" alt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Kĩ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thuật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: L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Ắ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 CÁI ĐU</a:t>
            </a: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en-US" sz="36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36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US" alt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ết</a:t>
            </a:r>
            <a:r>
              <a:rPr lang="en-US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altLang="en-US" sz="4000" dirty="0" smtClean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en-US" altLang="en-US" sz="4000" dirty="0">
              <a:solidFill>
                <a:srgbClr val="0000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93465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650" y="0"/>
            <a:ext cx="933994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868852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 descr="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94" y="1219200"/>
            <a:ext cx="4781006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4572000" y="1371600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H. L</a:t>
            </a:r>
            <a:r>
              <a:rPr lang="en-US" altLang="en-US" sz="200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ắ</a:t>
            </a:r>
            <a:r>
              <a:rPr lang="en-US" altLang="en-US" sz="240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 cái đu g</a:t>
            </a:r>
            <a:r>
              <a:rPr lang="en-US" altLang="en-US" sz="200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ồ</a:t>
            </a:r>
            <a:r>
              <a:rPr lang="en-US" altLang="en-US" sz="240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m nh</a:t>
            </a:r>
            <a:r>
              <a:rPr lang="en-US" altLang="en-US" sz="200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ữ</a:t>
            </a:r>
            <a:r>
              <a:rPr lang="en-US" altLang="en-US" sz="240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ng b</a:t>
            </a:r>
            <a:r>
              <a:rPr lang="en-US" altLang="en-US" sz="200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ộ</a:t>
            </a:r>
            <a:r>
              <a:rPr lang="en-US" altLang="en-US" sz="240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ph</a:t>
            </a:r>
            <a:r>
              <a:rPr lang="en-US" altLang="en-US" sz="200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ậ</a:t>
            </a:r>
            <a:r>
              <a:rPr lang="en-US" altLang="en-US" sz="240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n nào?</a:t>
            </a:r>
          </a:p>
        </p:txBody>
      </p:sp>
      <p:grpSp>
        <p:nvGrpSpPr>
          <p:cNvPr id="5133" name="Group 13"/>
          <p:cNvGrpSpPr>
            <a:grpSpLocks/>
          </p:cNvGrpSpPr>
          <p:nvPr/>
        </p:nvGrpSpPr>
        <p:grpSpPr bwMode="auto">
          <a:xfrm>
            <a:off x="4876800" y="2338251"/>
            <a:ext cx="4084320" cy="3910149"/>
            <a:chOff x="2112" y="2208"/>
            <a:chExt cx="1776" cy="1728"/>
          </a:xfrm>
        </p:grpSpPr>
        <p:pic>
          <p:nvPicPr>
            <p:cNvPr id="5128" name="kt.avi">
              <a:hlinkClick r:id="" action="ppaction://media"/>
            </p:cNvPr>
            <p:cNvPicPr>
              <a:picLocks noRot="1" noChangeAspect="1" noChangeArrowheads="1"/>
            </p:cNvPicPr>
            <p:nvPr>
              <a:videoFile r:link="rId2"/>
            </p:nvPr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2208"/>
              <a:ext cx="1776" cy="1440"/>
            </a:xfrm>
            <a:prstGeom prst="rect">
              <a:avLst/>
            </a:prstGeom>
            <a:noFill/>
            <a:ln w="38100">
              <a:solidFill>
                <a:srgbClr val="FFFF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131" name="Text Box 11"/>
            <p:cNvSpPr txBox="1">
              <a:spLocks noChangeArrowheads="1"/>
            </p:cNvSpPr>
            <p:nvPr/>
          </p:nvSpPr>
          <p:spPr bwMode="auto">
            <a:xfrm>
              <a:off x="2544" y="3648"/>
              <a:ext cx="7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Gh</a:t>
              </a:r>
              <a:r>
                <a:rPr lang="en-US" altLang="en-US" sz="20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ế</a:t>
              </a:r>
              <a:r>
                <a:rPr lang="en-US" altLang="en-US" sz="24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 đu</a:t>
              </a:r>
            </a:p>
          </p:txBody>
        </p:sp>
      </p:grpSp>
      <p:grpSp>
        <p:nvGrpSpPr>
          <p:cNvPr id="5134" name="Group 14"/>
          <p:cNvGrpSpPr>
            <a:grpSpLocks/>
          </p:cNvGrpSpPr>
          <p:nvPr/>
        </p:nvGrpSpPr>
        <p:grpSpPr bwMode="auto">
          <a:xfrm>
            <a:off x="9207138" y="2442754"/>
            <a:ext cx="2889068" cy="3881846"/>
            <a:chOff x="3984" y="2208"/>
            <a:chExt cx="1440" cy="1776"/>
          </a:xfrm>
        </p:grpSpPr>
        <p:pic>
          <p:nvPicPr>
            <p:cNvPr id="5129" name="MVI_0050.avi">
              <a:hlinkClick r:id="" action="ppaction://media"/>
            </p:cNvPr>
            <p:cNvPicPr>
              <a:picLocks noRot="1" noChangeAspect="1" noChangeArrowheads="1"/>
            </p:cNvPicPr>
            <p:nvPr>
              <a:videoFile r:link="rId1"/>
            </p:nvPr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4" y="2208"/>
              <a:ext cx="1440" cy="1440"/>
            </a:xfrm>
            <a:prstGeom prst="rect">
              <a:avLst/>
            </a:prstGeom>
            <a:noFill/>
            <a:ln w="38100">
              <a:solidFill>
                <a:srgbClr val="FFFF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132" name="Text Box 12"/>
            <p:cNvSpPr txBox="1">
              <a:spLocks noChangeArrowheads="1"/>
            </p:cNvSpPr>
            <p:nvPr/>
          </p:nvSpPr>
          <p:spPr bwMode="auto">
            <a:xfrm>
              <a:off x="4224" y="3696"/>
              <a:ext cx="7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Tr</a:t>
              </a:r>
              <a:r>
                <a:rPr lang="en-US" altLang="en-US" sz="16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Ụ</a:t>
              </a:r>
              <a:r>
                <a:rPr lang="en-US" altLang="en-US" sz="24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c đu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0584344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905000" y="990600"/>
            <a:ext cx="358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I- Chi ti</a:t>
            </a:r>
            <a:r>
              <a:rPr lang="en-US" altLang="en-US" sz="200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ế</a:t>
            </a:r>
            <a:r>
              <a:rPr lang="en-US" altLang="en-US" sz="240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 và d</a:t>
            </a:r>
            <a:r>
              <a:rPr lang="en-US" altLang="en-US" sz="200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ụ</a:t>
            </a:r>
            <a:r>
              <a:rPr lang="en-US" altLang="en-US" sz="240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ng c</a:t>
            </a:r>
            <a:r>
              <a:rPr lang="en-US" altLang="en-US" sz="200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ụ</a:t>
            </a:r>
            <a:r>
              <a:rPr lang="en-US" altLang="en-US" sz="2400" b="1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18470" name="Group 3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3814356"/>
              </p:ext>
            </p:extLst>
          </p:nvPr>
        </p:nvGraphicFramePr>
        <p:xfrm>
          <a:off x="1676400" y="1524001"/>
          <a:ext cx="4572000" cy="4547616"/>
        </p:xfrm>
        <a:graphic>
          <a:graphicData uri="http://schemas.openxmlformats.org/drawingml/2006/table">
            <a:tbl>
              <a:tblPr/>
              <a:tblGrid>
                <a:gridCol w="3348038">
                  <a:extLst>
                    <a:ext uri="{9D8B030D-6E8A-4147-A177-3AD203B41FA5}">
                      <a16:colId xmlns:a16="http://schemas.microsoft.com/office/drawing/2014/main" val="557818285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1804964377"/>
                    </a:ext>
                  </a:extLst>
                </a:gridCol>
              </a:tblGrid>
              <a:tr h="3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Tên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ọ</a:t>
                      </a:r>
                      <a:r>
                        <a:rPr kumimoji="0" lang="en-US" alt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Slư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ợ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ng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1256372"/>
                  </a:ext>
                </a:extLst>
              </a:tr>
              <a:tr h="30495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kumimoji="0" lang="en-US" alt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ấ</a:t>
                      </a: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kumimoji="0" lang="en-US" alt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ớ</a:t>
                      </a: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n</a:t>
                      </a:r>
                      <a:endParaRPr kumimoji="0" lang="en-US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kumimoji="0" lang="en-US" alt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ấ</a:t>
                      </a: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nh</a:t>
                      </a:r>
                      <a:r>
                        <a:rPr kumimoji="0" lang="en-US" alt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ỏ</a:t>
                      </a: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kumimoji="0" lang="en-US" alt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ấ</a:t>
                      </a: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3 </a:t>
                      </a: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kumimoji="0" lang="en-US" alt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ỗ</a:t>
                      </a: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Thanh</a:t>
                      </a: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kumimoji="0" lang="en-US" alt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ẳ</a:t>
                      </a: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ng</a:t>
                      </a: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11 </a:t>
                      </a: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kumimoji="0" lang="en-US" alt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ỗ</a:t>
                      </a: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Thanh</a:t>
                      </a: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kumimoji="0" lang="en-US" alt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ẳ</a:t>
                      </a: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ng</a:t>
                      </a: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7 </a:t>
                      </a: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kumimoji="0" lang="en-US" alt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ỗ</a:t>
                      </a: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Thanh</a:t>
                      </a: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ch</a:t>
                      </a:r>
                      <a:r>
                        <a:rPr kumimoji="0" lang="en-US" alt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ữ</a:t>
                      </a: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U </a:t>
                      </a: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dài</a:t>
                      </a:r>
                      <a:endParaRPr kumimoji="0" lang="en-US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9098976"/>
                  </a:ext>
                </a:extLst>
              </a:tr>
            </a:tbl>
          </a:graphicData>
        </a:graphic>
      </p:graphicFrame>
      <p:graphicFrame>
        <p:nvGraphicFramePr>
          <p:cNvPr id="18462" name="Group 3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93419605"/>
              </p:ext>
            </p:extLst>
          </p:nvPr>
        </p:nvGraphicFramePr>
        <p:xfrm>
          <a:off x="6248400" y="1524000"/>
          <a:ext cx="4114800" cy="4450080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358552449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986911547"/>
                    </a:ext>
                  </a:extLst>
                </a:gridCol>
              </a:tblGrid>
              <a:tr h="314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Tên g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ọ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i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S/lư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ợ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81898"/>
                  </a:ext>
                </a:extLst>
              </a:tr>
              <a:tr h="3038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Thanh</a:t>
                      </a: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ch</a:t>
                      </a:r>
                      <a:r>
                        <a:rPr kumimoji="0" lang="en-US" alt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ữ</a:t>
                      </a: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L </a:t>
                      </a: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dài</a:t>
                      </a:r>
                      <a:endParaRPr kumimoji="0" lang="en-US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Tr</a:t>
                      </a:r>
                      <a:r>
                        <a:rPr kumimoji="0" lang="en-US" alt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ụ</a:t>
                      </a: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dài</a:t>
                      </a:r>
                      <a:endParaRPr kumimoji="0" lang="en-US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Vòng</a:t>
                      </a: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hãm</a:t>
                      </a: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Ốc</a:t>
                      </a: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vít</a:t>
                      </a:r>
                      <a:endParaRPr kumimoji="0" lang="en-US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kumimoji="0" lang="en-US" alt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ờ</a:t>
                      </a: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lê</a:t>
                      </a:r>
                      <a:endParaRPr kumimoji="0" lang="en-US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Tua</a:t>
                      </a: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-</a:t>
                      </a:r>
                      <a:r>
                        <a:rPr kumimoji="0" lang="en-US" alt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vít</a:t>
                      </a:r>
                      <a:endParaRPr kumimoji="0" lang="en-US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15 </a:t>
                      </a:r>
                      <a:r>
                        <a:rPr kumimoji="0" lang="en-US" alt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ộ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5982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120297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8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114800" y="4572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ắ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 cái đu   ( ti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ế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 1)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819400" y="12192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i="1" u="sng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II/ Quy trình th</a:t>
            </a:r>
            <a:r>
              <a:rPr lang="en-US" altLang="en-US" sz="2000" i="1" u="sng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ự</a:t>
            </a:r>
            <a:r>
              <a:rPr lang="en-US" altLang="en-US" sz="2400" i="1" u="sng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 hi</a:t>
            </a:r>
            <a:r>
              <a:rPr lang="en-US" altLang="en-US" sz="2000" i="1" u="sng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ệ</a:t>
            </a:r>
            <a:r>
              <a:rPr lang="en-US" altLang="en-US" sz="2400" i="1" u="sng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n: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057400" y="16002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1- L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ắ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 t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ừ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ng b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ộ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ph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ậ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n: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2209800" y="21336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a) L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ắ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 giá đ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ỡ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đu:</a:t>
            </a:r>
          </a:p>
        </p:txBody>
      </p:sp>
      <p:pic>
        <p:nvPicPr>
          <p:cNvPr id="6153" name="Picture 9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39634"/>
            <a:ext cx="5399314" cy="5832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1981200" y="2590801"/>
            <a:ext cx="3733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Quan sát hình 2, em c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ầ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n nh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ữ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ng chi ti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ế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 nào đ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ể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l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ắ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 giá đ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ỡ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đu?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1981200" y="3962401"/>
            <a:ext cx="3733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Theo em ph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ả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i  l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ắ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 m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ấ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y giá đ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ỡ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 tr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ụ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 đu?</a:t>
            </a:r>
          </a:p>
        </p:txBody>
      </p:sp>
    </p:spTree>
    <p:extLst>
      <p:ext uri="{BB962C8B-B14F-4D97-AF65-F5344CB8AC3E}">
        <p14:creationId xmlns:p14="http://schemas.microsoft.com/office/powerpoint/2010/main" val="330164887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6151" grpId="0"/>
      <p:bldP spid="6152" grpId="0"/>
      <p:bldP spid="6154" grpId="0"/>
      <p:bldP spid="61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114800" y="4572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ắ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 cái đu   ( ti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ế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 1)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819400" y="12192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i="1" u="sng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II/ Quy trình th</a:t>
            </a:r>
            <a:r>
              <a:rPr lang="en-US" altLang="en-US" sz="2000" i="1" u="sng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ự</a:t>
            </a:r>
            <a:r>
              <a:rPr lang="en-US" altLang="en-US" sz="2400" i="1" u="sng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 hi</a:t>
            </a:r>
            <a:r>
              <a:rPr lang="en-US" altLang="en-US" sz="2000" i="1" u="sng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ệ</a:t>
            </a:r>
            <a:r>
              <a:rPr lang="en-US" altLang="en-US" sz="2400" i="1" u="sng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n: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057400" y="16002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1- L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ắ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 t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ừ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ng b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ộ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ph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ậ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n: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209800" y="21336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a) L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ắ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 giá đ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ỡ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đu: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209800" y="25908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b) L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ắ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 gh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ế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đu:</a:t>
            </a:r>
          </a:p>
        </p:txBody>
      </p:sp>
      <p:grpSp>
        <p:nvGrpSpPr>
          <p:cNvPr id="7181" name="Group 13"/>
          <p:cNvGrpSpPr>
            <a:grpSpLocks/>
          </p:cNvGrpSpPr>
          <p:nvPr/>
        </p:nvGrpSpPr>
        <p:grpSpPr bwMode="auto">
          <a:xfrm>
            <a:off x="6858000" y="1371600"/>
            <a:ext cx="3879669" cy="2743200"/>
            <a:chOff x="3072" y="1104"/>
            <a:chExt cx="1920" cy="1728"/>
          </a:xfrm>
        </p:grpSpPr>
        <p:pic>
          <p:nvPicPr>
            <p:cNvPr id="7178" name="kt.avi">
              <a:hlinkClick r:id="" action="ppaction://media"/>
            </p:cNvPr>
            <p:cNvPicPr>
              <a:picLocks noRot="1" noChangeAspect="1" noChangeArrowheads="1"/>
            </p:cNvPicPr>
            <p:nvPr>
              <a:videoFile r:link="rId1"/>
            </p:nvPr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" y="1104"/>
              <a:ext cx="1920" cy="1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7180" name="Text Box 12"/>
            <p:cNvSpPr txBox="1">
              <a:spLocks noChangeArrowheads="1"/>
            </p:cNvSpPr>
            <p:nvPr/>
          </p:nvSpPr>
          <p:spPr bwMode="auto">
            <a:xfrm>
              <a:off x="3648" y="2544"/>
              <a:ext cx="7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Ghế đu</a:t>
              </a:r>
            </a:p>
          </p:txBody>
        </p:sp>
      </p:grpSp>
      <p:grpSp>
        <p:nvGrpSpPr>
          <p:cNvPr id="7186" name="Group 18"/>
          <p:cNvGrpSpPr>
            <a:grpSpLocks/>
          </p:cNvGrpSpPr>
          <p:nvPr/>
        </p:nvGrpSpPr>
        <p:grpSpPr bwMode="auto">
          <a:xfrm>
            <a:off x="3709851" y="4191000"/>
            <a:ext cx="6500949" cy="2438400"/>
            <a:chOff x="2256" y="1104"/>
            <a:chExt cx="3504" cy="1536"/>
          </a:xfrm>
        </p:grpSpPr>
        <p:pic>
          <p:nvPicPr>
            <p:cNvPr id="7182" name="Picture 14" descr="DSC_0044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6" y="1321"/>
              <a:ext cx="960" cy="13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83" name="Picture 15" descr="DSC_011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0" y="1104"/>
              <a:ext cx="1190" cy="13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84" name="Picture 16" descr="DSC_011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6" y="1104"/>
              <a:ext cx="1385" cy="13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1519646" y="3283803"/>
            <a:ext cx="3505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? </a:t>
            </a:r>
            <a:r>
              <a:rPr lang="en-US" alt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M</a:t>
            </a:r>
            <a:r>
              <a:rPr lang="en-US" altLang="en-US" sz="20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ố</a:t>
            </a:r>
            <a:r>
              <a:rPr lang="en-US" alt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alt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ghép</a:t>
            </a:r>
            <a:r>
              <a:rPr lang="en-US" alt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này</a:t>
            </a:r>
            <a:r>
              <a:rPr lang="en-US" alt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ph</a:t>
            </a:r>
            <a:r>
              <a:rPr lang="en-US" altLang="en-US" sz="20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ả</a:t>
            </a:r>
            <a:r>
              <a:rPr lang="en-US" alt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alt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lang="en-US" altLang="en-US" sz="20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ắ</a:t>
            </a:r>
            <a:r>
              <a:rPr lang="en-US" alt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en-US" alt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m</a:t>
            </a:r>
            <a:r>
              <a:rPr lang="en-US" altLang="en-US" sz="20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ấ</a:t>
            </a:r>
            <a:r>
              <a:rPr lang="en-US" alt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y</a:t>
            </a:r>
            <a:r>
              <a:rPr lang="en-US" alt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chi </a:t>
            </a:r>
            <a:r>
              <a:rPr lang="en-US" alt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ti</a:t>
            </a:r>
            <a:r>
              <a:rPr lang="en-US" altLang="en-US" sz="20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ế</a:t>
            </a:r>
            <a:r>
              <a:rPr lang="en-US" alt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alt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cùng</a:t>
            </a:r>
            <a:r>
              <a:rPr lang="en-US" alt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m</a:t>
            </a:r>
            <a:r>
              <a:rPr lang="en-US" altLang="en-US" sz="20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ộ</a:t>
            </a:r>
            <a:r>
              <a:rPr lang="en-US" alt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alt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lúc</a:t>
            </a:r>
            <a:r>
              <a:rPr lang="en-US" alt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132435052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/>
      <p:bldP spid="718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114800" y="4572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ắ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cái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đu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  (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ti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ế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1)</a:t>
            </a:r>
          </a:p>
        </p:txBody>
      </p:sp>
      <p:pic>
        <p:nvPicPr>
          <p:cNvPr id="8198" name="Picture 6" descr="1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0" y="600076"/>
            <a:ext cx="4717869" cy="5962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819400" y="12192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i="1" u="sng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II/ Quy trình th</a:t>
            </a:r>
            <a:r>
              <a:rPr lang="en-US" altLang="en-US" sz="2000" i="1" u="sng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ự</a:t>
            </a:r>
            <a:r>
              <a:rPr lang="en-US" altLang="en-US" sz="2400" i="1" u="sng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 hi</a:t>
            </a:r>
            <a:r>
              <a:rPr lang="en-US" altLang="en-US" sz="2000" i="1" u="sng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ệ</a:t>
            </a:r>
            <a:r>
              <a:rPr lang="en-US" altLang="en-US" sz="2400" i="1" u="sng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n: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057400" y="16002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1- L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ắ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 t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ừ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ng b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ộ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ph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ậ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n: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209800" y="21336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a) L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ắ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 giá đ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ỡ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đu: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2209800" y="25908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b) L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ắ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 gh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ế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đu: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2209800" y="30480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c) L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ắ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 tr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ụ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 vào gh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ế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 đu: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2209800" y="3581401"/>
            <a:ext cx="3581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? D</a:t>
            </a:r>
            <a:r>
              <a:rPr lang="en-US" altLang="en-US" sz="200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ự</a:t>
            </a:r>
            <a:r>
              <a:rPr lang="en-US" altLang="en-US" sz="240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a vào hình 4 , hãy l</a:t>
            </a:r>
            <a:r>
              <a:rPr lang="en-US" altLang="en-US" sz="200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ắ</a:t>
            </a:r>
            <a:r>
              <a:rPr lang="en-US" altLang="en-US" sz="240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 tr</a:t>
            </a:r>
            <a:r>
              <a:rPr lang="en-US" altLang="en-US" sz="200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ụ</a:t>
            </a:r>
            <a:r>
              <a:rPr lang="en-US" altLang="en-US" sz="240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 đu vào tay c</a:t>
            </a:r>
            <a:r>
              <a:rPr lang="en-US" altLang="en-US" sz="200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ầ</a:t>
            </a:r>
            <a:r>
              <a:rPr lang="en-US" altLang="en-US" sz="240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m ?</a:t>
            </a:r>
          </a:p>
        </p:txBody>
      </p:sp>
    </p:spTree>
    <p:extLst>
      <p:ext uri="{BB962C8B-B14F-4D97-AF65-F5344CB8AC3E}">
        <p14:creationId xmlns:p14="http://schemas.microsoft.com/office/powerpoint/2010/main" val="334407962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5" grpId="0"/>
      <p:bldP spid="820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6" name="Picture 6" descr="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2491" y="339634"/>
            <a:ext cx="8294915" cy="6518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1854925" y="0"/>
            <a:ext cx="42976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2.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lang="en-US" alt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ắ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ráp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cái</a:t>
            </a:r>
            <a:r>
              <a:rPr lang="en-US" alt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đu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hoàn</a:t>
            </a:r>
            <a:r>
              <a:rPr lang="en-US" alt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ch</a:t>
            </a:r>
            <a:r>
              <a:rPr lang="en-US" alt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ỉ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nh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9278314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262</Words>
  <Application>Microsoft Office PowerPoint</Application>
  <PresentationFormat>Widescreen</PresentationFormat>
  <Paragraphs>55</Paragraphs>
  <Slides>8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2023-03-17T08:03:10Z</dcterms:created>
  <dcterms:modified xsi:type="dcterms:W3CDTF">2023-03-23T12:45:42Z</dcterms:modified>
</cp:coreProperties>
</file>