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8E2C1-B567-4B81-9A27-735CCD06D328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AC5ED-7FB5-45B8-A4B0-EB6FE0B0D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51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3FE451-A35B-4837-88DC-63EA9AFEAE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14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A4C0B9-2CB5-4AAB-ACD1-14C5E3C427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795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0A431A-6181-4665-8113-5E85E4987E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885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A798EFD-957D-4003-AB7B-6B3697738A20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10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3A4B491-ED2A-4DD9-8CB6-3770FF1E65A6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21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53CBD32-C940-4A68-9271-315520FE97D4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51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0E82BDC-EA67-4ABD-A4A6-29F2F30C397A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22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C0B49C7-B610-4EE4-B7AB-1C07159780DD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00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08C4ECF-2198-4AA6-A5F7-940A9A759AA8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43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8A8E177-122A-4EF5-A397-F093B7588381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04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A57B1D4-67F1-4160-8C87-4545240572EA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6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0DBBBFB-5FCA-4F52-9193-CA79A12AE98E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46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BF49BE5-3C52-4CF8-B20D-A429A4E60E4D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52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771E12C-3768-430A-B0C7-B9763F6A7337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233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61EEC06-C6A7-4C49-ABE0-FDCDECA58769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89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2559E8E-9F4E-4C5B-8B37-11A2AE15A0A1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69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12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openxmlformats.org/officeDocument/2006/relationships/image" Target="../media/image27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26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ubtitle 1"/>
          <p:cNvSpPr>
            <a:spLocks noGrp="1"/>
          </p:cNvSpPr>
          <p:nvPr>
            <p:ph type="subTitle" idx="1"/>
          </p:nvPr>
        </p:nvSpPr>
        <p:spPr>
          <a:xfrm>
            <a:off x="1524000" y="2438401"/>
            <a:ext cx="8763000" cy="3438525"/>
          </a:xfrm>
        </p:spPr>
        <p:txBody>
          <a:bodyPr/>
          <a:lstStyle/>
          <a:p>
            <a:r>
              <a:rPr lang="en-US" altLang="en-US" sz="4000" b="1" dirty="0" err="1">
                <a:solidFill>
                  <a:schemeClr val="tx1"/>
                </a:solidFill>
                <a:latin typeface="HP001 4 hàng" pitchFamily="34" charset="0"/>
              </a:rPr>
              <a:t>Thứ</a:t>
            </a:r>
            <a:r>
              <a:rPr lang="en-US" altLang="en-US" sz="40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HP001 4 hàng" pitchFamily="34" charset="0"/>
              </a:rPr>
              <a:t>sáu</a:t>
            </a:r>
            <a:r>
              <a:rPr lang="en-US" altLang="en-US" sz="4000" b="1" dirty="0" smtClean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altLang="en-US" sz="4000" b="1" dirty="0">
                <a:solidFill>
                  <a:schemeClr val="tx1"/>
                </a:solidFill>
                <a:latin typeface="HP001 4 hàng" pitchFamily="34" charset="0"/>
              </a:rPr>
              <a:t>ngày </a:t>
            </a:r>
            <a:r>
              <a:rPr lang="en-US" altLang="en-US" sz="4000" b="1" dirty="0" smtClean="0">
                <a:solidFill>
                  <a:schemeClr val="tx1"/>
                </a:solidFill>
                <a:latin typeface="HP001 4 hàng" pitchFamily="34" charset="0"/>
              </a:rPr>
              <a:t>31 </a:t>
            </a:r>
            <a:r>
              <a:rPr lang="en-US" altLang="en-US" sz="4000" b="1" dirty="0" err="1">
                <a:solidFill>
                  <a:schemeClr val="tx1"/>
                </a:solidFill>
                <a:latin typeface="HP001 4 hàng" pitchFamily="34" charset="0"/>
              </a:rPr>
              <a:t>tháng</a:t>
            </a:r>
            <a:r>
              <a:rPr lang="en-US" altLang="en-US" sz="4000" b="1" dirty="0">
                <a:solidFill>
                  <a:schemeClr val="tx1"/>
                </a:solidFill>
                <a:latin typeface="HP001 4 hàng" pitchFamily="34" charset="0"/>
              </a:rPr>
              <a:t> 3 </a:t>
            </a:r>
            <a:r>
              <a:rPr lang="en-US" altLang="en-US" sz="4000" b="1" dirty="0" err="1">
                <a:solidFill>
                  <a:schemeClr val="tx1"/>
                </a:solidFill>
                <a:latin typeface="HP001 4 hàng" pitchFamily="34" charset="0"/>
              </a:rPr>
              <a:t>năm</a:t>
            </a:r>
            <a:r>
              <a:rPr lang="en-US" altLang="en-US" sz="40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altLang="en-US" sz="4000" b="1" dirty="0" smtClean="0">
                <a:solidFill>
                  <a:schemeClr val="tx1"/>
                </a:solidFill>
                <a:latin typeface="HP001 4 hàng" pitchFamily="34" charset="0"/>
              </a:rPr>
              <a:t>2023</a:t>
            </a:r>
            <a:endParaRPr lang="en-US" altLang="en-US" sz="4000" b="1" dirty="0">
              <a:solidFill>
                <a:schemeClr val="tx1"/>
              </a:solidFill>
              <a:latin typeface="HP001 4 hàng" pitchFamily="34" charset="0"/>
            </a:endParaRPr>
          </a:p>
          <a:p>
            <a:r>
              <a:rPr lang="en-US" altLang="en-US" sz="4000" b="1" u="sng" dirty="0" err="1">
                <a:solidFill>
                  <a:schemeClr val="tx1"/>
                </a:solidFill>
                <a:latin typeface="HP001 4 hàng" pitchFamily="34" charset="0"/>
              </a:rPr>
              <a:t>Toán</a:t>
            </a:r>
            <a:r>
              <a:rPr lang="en-US" altLang="en-US" sz="4000" b="1" u="sng" dirty="0">
                <a:solidFill>
                  <a:schemeClr val="tx1"/>
                </a:solidFill>
                <a:latin typeface="HP001 4 hàng" pitchFamily="34" charset="0"/>
              </a:rPr>
              <a:t>: </a:t>
            </a:r>
            <a:r>
              <a:rPr lang="en-US" altLang="en-US" sz="4000" b="1" dirty="0" err="1">
                <a:solidFill>
                  <a:srgbClr val="FF0000"/>
                </a:solidFill>
                <a:latin typeface="HP001 4 hàng" pitchFamily="34" charset="0"/>
              </a:rPr>
              <a:t>Luyện</a:t>
            </a:r>
            <a:r>
              <a:rPr lang="en-US" altLang="en-US" sz="4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HP001 4 hàng" pitchFamily="34" charset="0"/>
              </a:rPr>
              <a:t>tập</a:t>
            </a:r>
            <a:r>
              <a:rPr lang="en-US" altLang="en-US" sz="4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</a:p>
        </p:txBody>
      </p:sp>
      <p:pic>
        <p:nvPicPr>
          <p:cNvPr id="2051" name="Picture 9" descr="1466F10D5EAC4B0AA7D758AB687A66F8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181601"/>
            <a:ext cx="1371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1" descr="1466F10D5EAC4B0AA7D758AB687A66F8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5801"/>
            <a:ext cx="1371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2" descr="1466F10D5EAC4B0AA7D758AB687A66F8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00601"/>
            <a:ext cx="1371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3" descr="1466F10D5EAC4B0AA7D758AB687A66F8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76801"/>
            <a:ext cx="1371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 descr="1466F10D5EAC4B0AA7D758AB687A66F8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1"/>
            <a:ext cx="1371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4747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8"/>
          <p:cNvSpPr txBox="1">
            <a:spLocks noChangeArrowheads="1"/>
          </p:cNvSpPr>
          <p:nvPr/>
        </p:nvSpPr>
        <p:spPr bwMode="auto">
          <a:xfrm>
            <a:off x="5337176" y="-38100"/>
            <a:ext cx="32813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i="1">
                <a:solidFill>
                  <a:prstClr val="black"/>
                </a:solidFill>
              </a:rPr>
              <a:t>Ta có sơ đồ: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267" name="Text Box 39"/>
          <p:cNvSpPr txBox="1">
            <a:spLocks noChangeArrowheads="1"/>
          </p:cNvSpPr>
          <p:nvPr/>
        </p:nvSpPr>
        <p:spPr bwMode="auto">
          <a:xfrm>
            <a:off x="1530350" y="-104775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i="1" u="sng">
                <a:solidFill>
                  <a:srgbClr val="1F497D"/>
                </a:solidFill>
              </a:rPr>
              <a:t>Bài giải</a:t>
            </a: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222248" name="Rectangle 40"/>
          <p:cNvSpPr>
            <a:spLocks noChangeArrowheads="1"/>
          </p:cNvSpPr>
          <p:nvPr/>
        </p:nvSpPr>
        <p:spPr bwMode="auto">
          <a:xfrm>
            <a:off x="2293938" y="561975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2249" name="Rectangle 41"/>
          <p:cNvSpPr>
            <a:spLocks noChangeArrowheads="1"/>
          </p:cNvSpPr>
          <p:nvPr/>
        </p:nvSpPr>
        <p:spPr bwMode="auto">
          <a:xfrm>
            <a:off x="2247900" y="1227138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Số</a:t>
            </a:r>
            <a:r>
              <a:rPr lang="en-US" sz="2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lớn</a:t>
            </a:r>
            <a:r>
              <a:rPr lang="en-US" sz="2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:</a:t>
            </a:r>
          </a:p>
        </p:txBody>
      </p:sp>
      <p:sp>
        <p:nvSpPr>
          <p:cNvPr id="11270" name="Line 42"/>
          <p:cNvSpPr>
            <a:spLocks noChangeShapeType="1"/>
          </p:cNvSpPr>
          <p:nvPr/>
        </p:nvSpPr>
        <p:spPr bwMode="auto">
          <a:xfrm>
            <a:off x="3657600" y="846138"/>
            <a:ext cx="990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1" name="Line 43"/>
          <p:cNvSpPr>
            <a:spLocks noChangeShapeType="1"/>
          </p:cNvSpPr>
          <p:nvPr/>
        </p:nvSpPr>
        <p:spPr bwMode="auto">
          <a:xfrm>
            <a:off x="3657600" y="728663"/>
            <a:ext cx="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2" name="Line 44"/>
          <p:cNvSpPr>
            <a:spLocks noChangeShapeType="1"/>
          </p:cNvSpPr>
          <p:nvPr/>
        </p:nvSpPr>
        <p:spPr bwMode="auto">
          <a:xfrm>
            <a:off x="3643313" y="1531938"/>
            <a:ext cx="990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3" name="Line 45"/>
          <p:cNvSpPr>
            <a:spLocks noChangeShapeType="1"/>
          </p:cNvSpPr>
          <p:nvPr/>
        </p:nvSpPr>
        <p:spPr bwMode="auto">
          <a:xfrm>
            <a:off x="4648200" y="1531938"/>
            <a:ext cx="990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4" name="Line 46"/>
          <p:cNvSpPr>
            <a:spLocks noChangeShapeType="1"/>
          </p:cNvSpPr>
          <p:nvPr/>
        </p:nvSpPr>
        <p:spPr bwMode="auto">
          <a:xfrm>
            <a:off x="5659438" y="1531938"/>
            <a:ext cx="990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5" name="Line 47"/>
          <p:cNvSpPr>
            <a:spLocks noChangeShapeType="1"/>
          </p:cNvSpPr>
          <p:nvPr/>
        </p:nvSpPr>
        <p:spPr bwMode="auto">
          <a:xfrm>
            <a:off x="6670675" y="1531938"/>
            <a:ext cx="990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6" name="Line 48"/>
          <p:cNvSpPr>
            <a:spLocks noChangeShapeType="1"/>
          </p:cNvSpPr>
          <p:nvPr/>
        </p:nvSpPr>
        <p:spPr bwMode="auto">
          <a:xfrm>
            <a:off x="7681913" y="1531938"/>
            <a:ext cx="990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7" name="Line 49"/>
          <p:cNvSpPr>
            <a:spLocks noChangeShapeType="1"/>
          </p:cNvSpPr>
          <p:nvPr/>
        </p:nvSpPr>
        <p:spPr bwMode="auto">
          <a:xfrm>
            <a:off x="4648200" y="728663"/>
            <a:ext cx="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8" name="Line 50"/>
          <p:cNvSpPr>
            <a:spLocks noChangeShapeType="1"/>
          </p:cNvSpPr>
          <p:nvPr/>
        </p:nvSpPr>
        <p:spPr bwMode="auto">
          <a:xfrm>
            <a:off x="3636963" y="1400175"/>
            <a:ext cx="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9" name="Line 51"/>
          <p:cNvSpPr>
            <a:spLocks noChangeShapeType="1"/>
          </p:cNvSpPr>
          <p:nvPr/>
        </p:nvSpPr>
        <p:spPr bwMode="auto">
          <a:xfrm>
            <a:off x="4627563" y="1400175"/>
            <a:ext cx="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80" name="Line 52"/>
          <p:cNvSpPr>
            <a:spLocks noChangeShapeType="1"/>
          </p:cNvSpPr>
          <p:nvPr/>
        </p:nvSpPr>
        <p:spPr bwMode="auto">
          <a:xfrm>
            <a:off x="5638800" y="1400175"/>
            <a:ext cx="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81" name="Line 53"/>
          <p:cNvSpPr>
            <a:spLocks noChangeShapeType="1"/>
          </p:cNvSpPr>
          <p:nvPr/>
        </p:nvSpPr>
        <p:spPr bwMode="auto">
          <a:xfrm>
            <a:off x="6650038" y="1400175"/>
            <a:ext cx="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82" name="Line 54"/>
          <p:cNvSpPr>
            <a:spLocks noChangeShapeType="1"/>
          </p:cNvSpPr>
          <p:nvPr/>
        </p:nvSpPr>
        <p:spPr bwMode="auto">
          <a:xfrm>
            <a:off x="7661275" y="1400175"/>
            <a:ext cx="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83" name="Line 55"/>
          <p:cNvSpPr>
            <a:spLocks noChangeShapeType="1"/>
          </p:cNvSpPr>
          <p:nvPr/>
        </p:nvSpPr>
        <p:spPr bwMode="auto">
          <a:xfrm>
            <a:off x="8686800" y="1400175"/>
            <a:ext cx="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84" name="Line 56"/>
          <p:cNvSpPr>
            <a:spLocks noChangeShapeType="1"/>
          </p:cNvSpPr>
          <p:nvPr/>
        </p:nvSpPr>
        <p:spPr bwMode="auto">
          <a:xfrm>
            <a:off x="3657600" y="1019175"/>
            <a:ext cx="0" cy="30480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85" name="Line 57"/>
          <p:cNvSpPr>
            <a:spLocks noChangeShapeType="1"/>
          </p:cNvSpPr>
          <p:nvPr/>
        </p:nvSpPr>
        <p:spPr bwMode="auto">
          <a:xfrm>
            <a:off x="4648200" y="1019175"/>
            <a:ext cx="0" cy="30480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86" name="Freeform 58"/>
          <p:cNvSpPr>
            <a:spLocks/>
          </p:cNvSpPr>
          <p:nvPr/>
        </p:nvSpPr>
        <p:spPr bwMode="auto">
          <a:xfrm>
            <a:off x="3657600" y="644526"/>
            <a:ext cx="960438" cy="104775"/>
          </a:xfrm>
          <a:custGeom>
            <a:avLst/>
            <a:gdLst>
              <a:gd name="T0" fmla="*/ 0 w 1872"/>
              <a:gd name="T1" fmla="*/ 2147483647 h 192"/>
              <a:gd name="T2" fmla="*/ 2147483647 w 1872"/>
              <a:gd name="T3" fmla="*/ 0 h 192"/>
              <a:gd name="T4" fmla="*/ 2147483647 w 1872"/>
              <a:gd name="T5" fmla="*/ 2147483647 h 192"/>
              <a:gd name="T6" fmla="*/ 0 60000 65536"/>
              <a:gd name="T7" fmla="*/ 0 60000 65536"/>
              <a:gd name="T8" fmla="*/ 0 60000 65536"/>
              <a:gd name="T9" fmla="*/ 0 w 1872"/>
              <a:gd name="T10" fmla="*/ 0 h 192"/>
              <a:gd name="T11" fmla="*/ 1872 w 1872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192">
                <a:moveTo>
                  <a:pt x="0" y="192"/>
                </a:moveTo>
                <a:cubicBezTo>
                  <a:pt x="348" y="96"/>
                  <a:pt x="696" y="0"/>
                  <a:pt x="1008" y="0"/>
                </a:cubicBezTo>
                <a:cubicBezTo>
                  <a:pt x="1320" y="0"/>
                  <a:pt x="1596" y="96"/>
                  <a:pt x="1872" y="192"/>
                </a:cubicBezTo>
              </a:path>
            </a:pathLst>
          </a:cu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87" name="Freeform 59"/>
          <p:cNvSpPr>
            <a:spLocks/>
          </p:cNvSpPr>
          <p:nvPr/>
        </p:nvSpPr>
        <p:spPr bwMode="auto">
          <a:xfrm>
            <a:off x="3657600" y="1574800"/>
            <a:ext cx="5029200" cy="261938"/>
          </a:xfrm>
          <a:custGeom>
            <a:avLst/>
            <a:gdLst>
              <a:gd name="T0" fmla="*/ 0 w 3168"/>
              <a:gd name="T1" fmla="*/ 0 h 192"/>
              <a:gd name="T2" fmla="*/ 2147483647 w 3168"/>
              <a:gd name="T3" fmla="*/ 2147483647 h 192"/>
              <a:gd name="T4" fmla="*/ 2147483647 w 3168"/>
              <a:gd name="T5" fmla="*/ 0 h 192"/>
              <a:gd name="T6" fmla="*/ 0 60000 65536"/>
              <a:gd name="T7" fmla="*/ 0 60000 65536"/>
              <a:gd name="T8" fmla="*/ 0 60000 65536"/>
              <a:gd name="T9" fmla="*/ 0 w 3168"/>
              <a:gd name="T10" fmla="*/ 0 h 192"/>
              <a:gd name="T11" fmla="*/ 3168 w 316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68" h="192">
                <a:moveTo>
                  <a:pt x="0" y="0"/>
                </a:moveTo>
                <a:cubicBezTo>
                  <a:pt x="528" y="96"/>
                  <a:pt x="1056" y="192"/>
                  <a:pt x="1584" y="192"/>
                </a:cubicBezTo>
                <a:cubicBezTo>
                  <a:pt x="2112" y="192"/>
                  <a:pt x="2640" y="96"/>
                  <a:pt x="3168" y="0"/>
                </a:cubicBezTo>
              </a:path>
            </a:pathLst>
          </a:cu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88" name="AutoShape 60"/>
          <p:cNvSpPr>
            <a:spLocks/>
          </p:cNvSpPr>
          <p:nvPr/>
        </p:nvSpPr>
        <p:spPr bwMode="auto">
          <a:xfrm>
            <a:off x="8778876" y="776288"/>
            <a:ext cx="136525" cy="838200"/>
          </a:xfrm>
          <a:prstGeom prst="rightBrace">
            <a:avLst>
              <a:gd name="adj1" fmla="val 51163"/>
              <a:gd name="adj2" fmla="val 50000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22270" name="Rectangle 62"/>
          <p:cNvSpPr>
            <a:spLocks noChangeArrowheads="1"/>
          </p:cNvSpPr>
          <p:nvPr/>
        </p:nvSpPr>
        <p:spPr bwMode="auto">
          <a:xfrm>
            <a:off x="8915400" y="8810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72</a:t>
            </a:r>
          </a:p>
        </p:txBody>
      </p:sp>
      <p:sp>
        <p:nvSpPr>
          <p:cNvPr id="222271" name="Rectangle 63"/>
          <p:cNvSpPr>
            <a:spLocks noChangeArrowheads="1"/>
          </p:cNvSpPr>
          <p:nvPr/>
        </p:nvSpPr>
        <p:spPr bwMode="auto">
          <a:xfrm>
            <a:off x="6019800" y="1752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?</a:t>
            </a:r>
          </a:p>
        </p:txBody>
      </p:sp>
      <p:sp>
        <p:nvSpPr>
          <p:cNvPr id="222272" name="Rectangle 64"/>
          <p:cNvSpPr>
            <a:spLocks noChangeArrowheads="1"/>
          </p:cNvSpPr>
          <p:nvPr/>
        </p:nvSpPr>
        <p:spPr bwMode="auto">
          <a:xfrm>
            <a:off x="3886200" y="152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?</a:t>
            </a:r>
          </a:p>
        </p:txBody>
      </p:sp>
      <p:sp>
        <p:nvSpPr>
          <p:cNvPr id="9249" name="Rectangle 65"/>
          <p:cNvSpPr>
            <a:spLocks noChangeArrowheads="1"/>
          </p:cNvSpPr>
          <p:nvPr/>
        </p:nvSpPr>
        <p:spPr bwMode="auto">
          <a:xfrm>
            <a:off x="6434138" y="5667376"/>
            <a:ext cx="2430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cs typeface="Times New Roman" panose="02020603050405020304" pitchFamily="18" charset="0"/>
              </a:rPr>
              <a:t>Đáp số: 12 và 60</a:t>
            </a:r>
            <a:r>
              <a:rPr lang="en-US" altLang="en-US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4360863" y="2570163"/>
            <a:ext cx="41910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cs typeface="Times New Roman" panose="02020603050405020304" pitchFamily="18" charset="0"/>
              </a:rPr>
              <a:t>Tổng số phần bằng nhau là: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VNI-Times" pitchFamily="2" charset="0"/>
              </a:rPr>
              <a:t>           5 + 1 = 6 (phần)</a:t>
            </a: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4265613" y="3627438"/>
            <a:ext cx="41910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VNI-Times" pitchFamily="2" charset="0"/>
              </a:rPr>
              <a:t> Số </a:t>
            </a:r>
            <a:r>
              <a:rPr lang="en-US" altLang="en-US" sz="2400" b="1">
                <a:solidFill>
                  <a:srgbClr val="0000FF"/>
                </a:solidFill>
              </a:rPr>
              <a:t>bé là</a:t>
            </a:r>
            <a:r>
              <a:rPr lang="en-US" altLang="en-US" sz="2400" b="1">
                <a:solidFill>
                  <a:srgbClr val="0000FF"/>
                </a:solidFill>
                <a:latin typeface="VNI-Times" pitchFamily="2" charset="0"/>
              </a:rPr>
              <a:t> 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VNI-Times" pitchFamily="2" charset="0"/>
              </a:rPr>
              <a:t>            72 : 6 x 1= 12</a:t>
            </a:r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4114800" y="4627563"/>
            <a:ext cx="41148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</a:rPr>
              <a:t>  Số lớn là</a:t>
            </a:r>
            <a:r>
              <a:rPr lang="en-US" altLang="en-US" sz="2400" b="1">
                <a:solidFill>
                  <a:srgbClr val="0000FF"/>
                </a:solidFill>
                <a:latin typeface="VNI-Times" pitchFamily="2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VNI-Times" pitchFamily="2" charset="0"/>
              </a:rPr>
              <a:t>             72 – 12 = 60</a:t>
            </a:r>
          </a:p>
        </p:txBody>
      </p:sp>
    </p:spTree>
    <p:extLst>
      <p:ext uri="{BB962C8B-B14F-4D97-AF65-F5344CB8AC3E}">
        <p14:creationId xmlns:p14="http://schemas.microsoft.com/office/powerpoint/2010/main" val="146471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9" grpId="0"/>
      <p:bldP spid="92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15"/>
          <p:cNvSpPr>
            <a:spLocks noChangeShapeType="1"/>
          </p:cNvSpPr>
          <p:nvPr/>
        </p:nvSpPr>
        <p:spPr bwMode="auto">
          <a:xfrm>
            <a:off x="6096000" y="2895600"/>
            <a:ext cx="0" cy="350520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2224" name="Text Box 16"/>
          <p:cNvSpPr txBox="1">
            <a:spLocks noChangeArrowheads="1"/>
          </p:cNvSpPr>
          <p:nvPr/>
        </p:nvSpPr>
        <p:spPr bwMode="auto">
          <a:xfrm>
            <a:off x="1752600" y="2362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u="sng">
                <a:solidFill>
                  <a:srgbClr val="00B050"/>
                </a:solidFill>
              </a:rPr>
              <a:t>Cách 1</a:t>
            </a:r>
            <a:r>
              <a:rPr lang="en-US" altLang="en-US" sz="240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222225" name="Text Box 17"/>
          <p:cNvSpPr txBox="1">
            <a:spLocks noChangeArrowheads="1"/>
          </p:cNvSpPr>
          <p:nvPr/>
        </p:nvSpPr>
        <p:spPr bwMode="auto">
          <a:xfrm>
            <a:off x="7467600" y="2438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u="sng">
                <a:solidFill>
                  <a:srgbClr val="00B050"/>
                </a:solidFill>
              </a:rPr>
              <a:t>Cách 2</a:t>
            </a:r>
            <a:r>
              <a:rPr lang="en-US" altLang="en-US" sz="240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12293" name="Text Box 18"/>
          <p:cNvSpPr txBox="1">
            <a:spLocks noChangeArrowheads="1"/>
          </p:cNvSpPr>
          <p:nvPr/>
        </p:nvSpPr>
        <p:spPr bwMode="auto">
          <a:xfrm>
            <a:off x="1738313" y="-20638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i="1" u="sng">
                <a:solidFill>
                  <a:prstClr val="black"/>
                </a:solidFill>
              </a:rPr>
              <a:t>Bài 3</a:t>
            </a:r>
            <a:r>
              <a:rPr lang="en-US" altLang="en-US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2294" name="Text Box 39"/>
          <p:cNvSpPr txBox="1">
            <a:spLocks noChangeArrowheads="1"/>
          </p:cNvSpPr>
          <p:nvPr/>
        </p:nvSpPr>
        <p:spPr bwMode="auto">
          <a:xfrm>
            <a:off x="5705475" y="22226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i="1" u="sng">
                <a:solidFill>
                  <a:srgbClr val="1F497D"/>
                </a:solidFill>
              </a:rPr>
              <a:t>Bài giải</a:t>
            </a: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222248" name="Rectangle 40"/>
          <p:cNvSpPr>
            <a:spLocks noChangeArrowheads="1"/>
          </p:cNvSpPr>
          <p:nvPr/>
        </p:nvSpPr>
        <p:spPr bwMode="auto">
          <a:xfrm>
            <a:off x="2293938" y="561975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2249" name="Rectangle 41"/>
          <p:cNvSpPr>
            <a:spLocks noChangeArrowheads="1"/>
          </p:cNvSpPr>
          <p:nvPr/>
        </p:nvSpPr>
        <p:spPr bwMode="auto">
          <a:xfrm>
            <a:off x="2247900" y="1227138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Số</a:t>
            </a:r>
            <a:r>
              <a:rPr lang="en-US" sz="2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lớn</a:t>
            </a:r>
            <a:r>
              <a:rPr lang="en-US" sz="2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:</a:t>
            </a:r>
          </a:p>
        </p:txBody>
      </p:sp>
      <p:sp>
        <p:nvSpPr>
          <p:cNvPr id="12297" name="Line 42"/>
          <p:cNvSpPr>
            <a:spLocks noChangeShapeType="1"/>
          </p:cNvSpPr>
          <p:nvPr/>
        </p:nvSpPr>
        <p:spPr bwMode="auto">
          <a:xfrm>
            <a:off x="3657600" y="846138"/>
            <a:ext cx="990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8" name="Line 43"/>
          <p:cNvSpPr>
            <a:spLocks noChangeShapeType="1"/>
          </p:cNvSpPr>
          <p:nvPr/>
        </p:nvSpPr>
        <p:spPr bwMode="auto">
          <a:xfrm>
            <a:off x="3657600" y="728663"/>
            <a:ext cx="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9" name="Line 44"/>
          <p:cNvSpPr>
            <a:spLocks noChangeShapeType="1"/>
          </p:cNvSpPr>
          <p:nvPr/>
        </p:nvSpPr>
        <p:spPr bwMode="auto">
          <a:xfrm>
            <a:off x="3643313" y="1531938"/>
            <a:ext cx="990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0" name="Line 45"/>
          <p:cNvSpPr>
            <a:spLocks noChangeShapeType="1"/>
          </p:cNvSpPr>
          <p:nvPr/>
        </p:nvSpPr>
        <p:spPr bwMode="auto">
          <a:xfrm>
            <a:off x="4648200" y="1531938"/>
            <a:ext cx="990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1" name="Line 46"/>
          <p:cNvSpPr>
            <a:spLocks noChangeShapeType="1"/>
          </p:cNvSpPr>
          <p:nvPr/>
        </p:nvSpPr>
        <p:spPr bwMode="auto">
          <a:xfrm>
            <a:off x="5659438" y="1531938"/>
            <a:ext cx="990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2" name="Line 47"/>
          <p:cNvSpPr>
            <a:spLocks noChangeShapeType="1"/>
          </p:cNvSpPr>
          <p:nvPr/>
        </p:nvSpPr>
        <p:spPr bwMode="auto">
          <a:xfrm>
            <a:off x="6670675" y="1531938"/>
            <a:ext cx="990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3" name="Line 48"/>
          <p:cNvSpPr>
            <a:spLocks noChangeShapeType="1"/>
          </p:cNvSpPr>
          <p:nvPr/>
        </p:nvSpPr>
        <p:spPr bwMode="auto">
          <a:xfrm>
            <a:off x="7681913" y="1531938"/>
            <a:ext cx="990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4" name="Line 49"/>
          <p:cNvSpPr>
            <a:spLocks noChangeShapeType="1"/>
          </p:cNvSpPr>
          <p:nvPr/>
        </p:nvSpPr>
        <p:spPr bwMode="auto">
          <a:xfrm>
            <a:off x="4648200" y="728663"/>
            <a:ext cx="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5" name="Line 50"/>
          <p:cNvSpPr>
            <a:spLocks noChangeShapeType="1"/>
          </p:cNvSpPr>
          <p:nvPr/>
        </p:nvSpPr>
        <p:spPr bwMode="auto">
          <a:xfrm>
            <a:off x="3636963" y="1400175"/>
            <a:ext cx="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6" name="Line 51"/>
          <p:cNvSpPr>
            <a:spLocks noChangeShapeType="1"/>
          </p:cNvSpPr>
          <p:nvPr/>
        </p:nvSpPr>
        <p:spPr bwMode="auto">
          <a:xfrm>
            <a:off x="4627563" y="1400175"/>
            <a:ext cx="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7" name="Line 52"/>
          <p:cNvSpPr>
            <a:spLocks noChangeShapeType="1"/>
          </p:cNvSpPr>
          <p:nvPr/>
        </p:nvSpPr>
        <p:spPr bwMode="auto">
          <a:xfrm>
            <a:off x="5638800" y="1400175"/>
            <a:ext cx="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8" name="Line 53"/>
          <p:cNvSpPr>
            <a:spLocks noChangeShapeType="1"/>
          </p:cNvSpPr>
          <p:nvPr/>
        </p:nvSpPr>
        <p:spPr bwMode="auto">
          <a:xfrm>
            <a:off x="6650038" y="1400175"/>
            <a:ext cx="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9" name="Line 54"/>
          <p:cNvSpPr>
            <a:spLocks noChangeShapeType="1"/>
          </p:cNvSpPr>
          <p:nvPr/>
        </p:nvSpPr>
        <p:spPr bwMode="auto">
          <a:xfrm>
            <a:off x="7661275" y="1400175"/>
            <a:ext cx="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10" name="Line 55"/>
          <p:cNvSpPr>
            <a:spLocks noChangeShapeType="1"/>
          </p:cNvSpPr>
          <p:nvPr/>
        </p:nvSpPr>
        <p:spPr bwMode="auto">
          <a:xfrm>
            <a:off x="8686800" y="1400175"/>
            <a:ext cx="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11" name="Line 56"/>
          <p:cNvSpPr>
            <a:spLocks noChangeShapeType="1"/>
          </p:cNvSpPr>
          <p:nvPr/>
        </p:nvSpPr>
        <p:spPr bwMode="auto">
          <a:xfrm>
            <a:off x="3657600" y="1019175"/>
            <a:ext cx="0" cy="30480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12" name="Line 57"/>
          <p:cNvSpPr>
            <a:spLocks noChangeShapeType="1"/>
          </p:cNvSpPr>
          <p:nvPr/>
        </p:nvSpPr>
        <p:spPr bwMode="auto">
          <a:xfrm>
            <a:off x="4648200" y="1019175"/>
            <a:ext cx="0" cy="30480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13" name="Freeform 58"/>
          <p:cNvSpPr>
            <a:spLocks/>
          </p:cNvSpPr>
          <p:nvPr/>
        </p:nvSpPr>
        <p:spPr bwMode="auto">
          <a:xfrm>
            <a:off x="3657600" y="644526"/>
            <a:ext cx="960438" cy="104775"/>
          </a:xfrm>
          <a:custGeom>
            <a:avLst/>
            <a:gdLst>
              <a:gd name="T0" fmla="*/ 0 w 1872"/>
              <a:gd name="T1" fmla="*/ 2147483647 h 192"/>
              <a:gd name="T2" fmla="*/ 2147483647 w 1872"/>
              <a:gd name="T3" fmla="*/ 0 h 192"/>
              <a:gd name="T4" fmla="*/ 2147483647 w 1872"/>
              <a:gd name="T5" fmla="*/ 2147483647 h 192"/>
              <a:gd name="T6" fmla="*/ 0 60000 65536"/>
              <a:gd name="T7" fmla="*/ 0 60000 65536"/>
              <a:gd name="T8" fmla="*/ 0 60000 65536"/>
              <a:gd name="T9" fmla="*/ 0 w 1872"/>
              <a:gd name="T10" fmla="*/ 0 h 192"/>
              <a:gd name="T11" fmla="*/ 1872 w 1872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192">
                <a:moveTo>
                  <a:pt x="0" y="192"/>
                </a:moveTo>
                <a:cubicBezTo>
                  <a:pt x="348" y="96"/>
                  <a:pt x="696" y="0"/>
                  <a:pt x="1008" y="0"/>
                </a:cubicBezTo>
                <a:cubicBezTo>
                  <a:pt x="1320" y="0"/>
                  <a:pt x="1596" y="96"/>
                  <a:pt x="1872" y="192"/>
                </a:cubicBezTo>
              </a:path>
            </a:pathLst>
          </a:cu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14" name="Freeform 59"/>
          <p:cNvSpPr>
            <a:spLocks/>
          </p:cNvSpPr>
          <p:nvPr/>
        </p:nvSpPr>
        <p:spPr bwMode="auto">
          <a:xfrm>
            <a:off x="3657600" y="1574800"/>
            <a:ext cx="5029200" cy="261938"/>
          </a:xfrm>
          <a:custGeom>
            <a:avLst/>
            <a:gdLst>
              <a:gd name="T0" fmla="*/ 0 w 3168"/>
              <a:gd name="T1" fmla="*/ 0 h 192"/>
              <a:gd name="T2" fmla="*/ 2147483647 w 3168"/>
              <a:gd name="T3" fmla="*/ 2147483647 h 192"/>
              <a:gd name="T4" fmla="*/ 2147483647 w 3168"/>
              <a:gd name="T5" fmla="*/ 0 h 192"/>
              <a:gd name="T6" fmla="*/ 0 60000 65536"/>
              <a:gd name="T7" fmla="*/ 0 60000 65536"/>
              <a:gd name="T8" fmla="*/ 0 60000 65536"/>
              <a:gd name="T9" fmla="*/ 0 w 3168"/>
              <a:gd name="T10" fmla="*/ 0 h 192"/>
              <a:gd name="T11" fmla="*/ 3168 w 316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68" h="192">
                <a:moveTo>
                  <a:pt x="0" y="0"/>
                </a:moveTo>
                <a:cubicBezTo>
                  <a:pt x="528" y="96"/>
                  <a:pt x="1056" y="192"/>
                  <a:pt x="1584" y="192"/>
                </a:cubicBezTo>
                <a:cubicBezTo>
                  <a:pt x="2112" y="192"/>
                  <a:pt x="2640" y="96"/>
                  <a:pt x="3168" y="0"/>
                </a:cubicBezTo>
              </a:path>
            </a:pathLst>
          </a:cu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15" name="AutoShape 60"/>
          <p:cNvSpPr>
            <a:spLocks/>
          </p:cNvSpPr>
          <p:nvPr/>
        </p:nvSpPr>
        <p:spPr bwMode="auto">
          <a:xfrm>
            <a:off x="8778876" y="776288"/>
            <a:ext cx="136525" cy="838200"/>
          </a:xfrm>
          <a:prstGeom prst="rightBrace">
            <a:avLst>
              <a:gd name="adj1" fmla="val 51163"/>
              <a:gd name="adj2" fmla="val 50000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22270" name="Rectangle 62"/>
          <p:cNvSpPr>
            <a:spLocks noChangeArrowheads="1"/>
          </p:cNvSpPr>
          <p:nvPr/>
        </p:nvSpPr>
        <p:spPr bwMode="auto">
          <a:xfrm>
            <a:off x="8915400" y="8810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72</a:t>
            </a:r>
          </a:p>
        </p:txBody>
      </p:sp>
      <p:sp>
        <p:nvSpPr>
          <p:cNvPr id="222271" name="Rectangle 63"/>
          <p:cNvSpPr>
            <a:spLocks noChangeArrowheads="1"/>
          </p:cNvSpPr>
          <p:nvPr/>
        </p:nvSpPr>
        <p:spPr bwMode="auto">
          <a:xfrm>
            <a:off x="6019800" y="1752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?</a:t>
            </a:r>
          </a:p>
        </p:txBody>
      </p:sp>
      <p:sp>
        <p:nvSpPr>
          <p:cNvPr id="222272" name="Rectangle 64"/>
          <p:cNvSpPr>
            <a:spLocks noChangeArrowheads="1"/>
          </p:cNvSpPr>
          <p:nvPr/>
        </p:nvSpPr>
        <p:spPr bwMode="auto">
          <a:xfrm>
            <a:off x="3886200" y="152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?</a:t>
            </a:r>
          </a:p>
        </p:txBody>
      </p:sp>
      <p:sp>
        <p:nvSpPr>
          <p:cNvPr id="9249" name="Rectangle 65"/>
          <p:cNvSpPr>
            <a:spLocks noChangeArrowheads="1"/>
          </p:cNvSpPr>
          <p:nvPr/>
        </p:nvSpPr>
        <p:spPr bwMode="auto">
          <a:xfrm>
            <a:off x="2684463" y="5618164"/>
            <a:ext cx="2430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cs typeface="Times New Roman" panose="02020603050405020304" pitchFamily="18" charset="0"/>
              </a:rPr>
              <a:t>Đáp số: 12 và 60</a:t>
            </a:r>
            <a:r>
              <a:rPr lang="en-US" altLang="en-US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250" name="Rectangle 66"/>
          <p:cNvSpPr>
            <a:spLocks noChangeArrowheads="1"/>
          </p:cNvSpPr>
          <p:nvPr/>
        </p:nvSpPr>
        <p:spPr bwMode="auto">
          <a:xfrm>
            <a:off x="5686425" y="3162301"/>
            <a:ext cx="487838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1F497D"/>
                </a:solidFill>
                <a:latin typeface="VNI-Times" pitchFamily="2" charset="0"/>
              </a:rPr>
              <a:t>        </a:t>
            </a:r>
            <a:r>
              <a:rPr lang="en-US" altLang="en-US">
                <a:solidFill>
                  <a:srgbClr val="FF0000"/>
                </a:solidFill>
                <a:cs typeface="Times New Roman" panose="02020603050405020304" pitchFamily="18" charset="0"/>
              </a:rPr>
              <a:t>Tổng số phần bằng nhau là: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  <a:cs typeface="Times New Roman" panose="02020603050405020304" pitchFamily="18" charset="0"/>
              </a:rPr>
              <a:t>                   5 + 1 = 6 (phần)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  <a:cs typeface="Times New Roman" panose="02020603050405020304" pitchFamily="18" charset="0"/>
              </a:rPr>
              <a:t>       Số lớn là: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  <a:cs typeface="Times New Roman" panose="02020603050405020304" pitchFamily="18" charset="0"/>
              </a:rPr>
              <a:t>             72 : 6 x 5 = 60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  <a:cs typeface="Times New Roman" panose="02020603050405020304" pitchFamily="18" charset="0"/>
              </a:rPr>
              <a:t>       Số bé là: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  <a:cs typeface="Times New Roman" panose="02020603050405020304" pitchFamily="18" charset="0"/>
              </a:rPr>
              <a:t>                 72 –60 = 12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  <a:cs typeface="Times New Roman" panose="02020603050405020304" pitchFamily="18" charset="0"/>
              </a:rPr>
              <a:t>                   Đáp số: 12 và 60 </a:t>
            </a:r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1981200" y="3048001"/>
            <a:ext cx="4191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cs typeface="Times New Roman" panose="02020603050405020304" pitchFamily="18" charset="0"/>
              </a:rPr>
              <a:t>Tổng số phần bằng nhau là: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VNI-Times" pitchFamily="2" charset="0"/>
              </a:rPr>
              <a:t>           5 + 1 = 6 (phần)</a:t>
            </a: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1905000" y="3886201"/>
            <a:ext cx="4191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VNI-Times" pitchFamily="2" charset="0"/>
              </a:rPr>
              <a:t> Số </a:t>
            </a:r>
            <a:r>
              <a:rPr lang="en-US" altLang="en-US" sz="2400" b="1">
                <a:solidFill>
                  <a:srgbClr val="0000FF"/>
                </a:solidFill>
              </a:rPr>
              <a:t>bé là</a:t>
            </a:r>
            <a:r>
              <a:rPr lang="en-US" altLang="en-US" sz="2400" b="1">
                <a:solidFill>
                  <a:srgbClr val="0000FF"/>
                </a:solidFill>
                <a:latin typeface="VNI-Times" pitchFamily="2" charset="0"/>
              </a:rPr>
              <a:t> 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VNI-Times" pitchFamily="2" charset="0"/>
              </a:rPr>
              <a:t>            72 : 6 x 1= 12</a:t>
            </a:r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1828800" y="4724401"/>
            <a:ext cx="4114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</a:rPr>
              <a:t>  Số lớn là</a:t>
            </a:r>
            <a:r>
              <a:rPr lang="en-US" altLang="en-US" sz="2400" b="1">
                <a:solidFill>
                  <a:srgbClr val="0000FF"/>
                </a:solidFill>
                <a:latin typeface="VNI-Times" pitchFamily="2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VNI-Times" pitchFamily="2" charset="0"/>
              </a:rPr>
              <a:t>             72 – 12 = 60</a:t>
            </a:r>
          </a:p>
        </p:txBody>
      </p:sp>
    </p:spTree>
    <p:extLst>
      <p:ext uri="{BB962C8B-B14F-4D97-AF65-F5344CB8AC3E}">
        <p14:creationId xmlns:p14="http://schemas.microsoft.com/office/powerpoint/2010/main" val="188555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24" grpId="0"/>
      <p:bldP spid="222225" grpId="0"/>
      <p:bldP spid="9249" grpId="0"/>
      <p:bldP spid="92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2667000" y="2286000"/>
            <a:ext cx="7696200" cy="3303588"/>
          </a:xfrm>
          <a:prstGeom prst="rect">
            <a:avLst/>
          </a:prstGeom>
          <a:solidFill>
            <a:srgbClr val="99CCFF"/>
          </a:solidFill>
          <a:ln w="12700" cap="sq" algn="ctr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en-US" sz="3200">
                <a:solidFill>
                  <a:srgbClr val="000000"/>
                </a:solidFill>
              </a:rPr>
              <a:t>   </a:t>
            </a:r>
            <a:r>
              <a:rPr lang="en-US" altLang="en-US" sz="3200" i="1">
                <a:solidFill>
                  <a:srgbClr val="FF0000"/>
                </a:solidFill>
              </a:rPr>
              <a:t>Các bước giải bài toán tìm hai số khi biết tổng và tỉ số của hai số đó là:</a:t>
            </a:r>
          </a:p>
          <a:p>
            <a:pPr lvl="1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en-US" sz="3200">
                <a:solidFill>
                  <a:srgbClr val="000000"/>
                </a:solidFill>
              </a:rPr>
              <a:t> - Vẽ sơ đồ minh hoạ bài toán.</a:t>
            </a:r>
          </a:p>
          <a:p>
            <a:pPr lvl="1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en-US" sz="3200">
                <a:solidFill>
                  <a:srgbClr val="000000"/>
                </a:solidFill>
              </a:rPr>
              <a:t> - Tìm tổng số phần bằng nhau.</a:t>
            </a:r>
          </a:p>
          <a:p>
            <a:pPr lvl="1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en-US" sz="3200">
                <a:solidFill>
                  <a:srgbClr val="000000"/>
                </a:solidFill>
              </a:rPr>
              <a:t> -  Tìm số bé (hoặc số lớn).</a:t>
            </a:r>
          </a:p>
          <a:p>
            <a:pPr lvl="1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en-US" sz="3200">
                <a:solidFill>
                  <a:srgbClr val="000000"/>
                </a:solidFill>
              </a:rPr>
              <a:t> -  Tìm số lớn (hoặc số bé).</a:t>
            </a:r>
          </a:p>
        </p:txBody>
      </p:sp>
    </p:spTree>
    <p:extLst>
      <p:ext uri="{BB962C8B-B14F-4D97-AF65-F5344CB8AC3E}">
        <p14:creationId xmlns:p14="http://schemas.microsoft.com/office/powerpoint/2010/main" val="87013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>
            <a:fillRect/>
          </a:stretch>
        </p:blipFill>
        <p:spPr bwMode="auto">
          <a:xfrm>
            <a:off x="3376613" y="2878138"/>
            <a:ext cx="57086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9872" y="3754606"/>
            <a:ext cx="482170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3076" name="PA_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209800"/>
            <a:ext cx="205105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57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A_图片 5" descr="图片包含 文字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438" y="4914901"/>
            <a:ext cx="15430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52651" y="174625"/>
            <a:ext cx="7834313" cy="22225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09850" y="2486025"/>
            <a:ext cx="3435350" cy="928688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24600" y="2522538"/>
            <a:ext cx="3276600" cy="8382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597150" y="3962401"/>
            <a:ext cx="3365500" cy="995363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348414" y="4005264"/>
            <a:ext cx="3228975" cy="909637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4" name="correct sound effect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-1000125"/>
            <a:ext cx="47783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3" t="1129" r="-214" b="4355"/>
          <a:stretch>
            <a:fillRect/>
          </a:stretch>
        </p:blipFill>
        <p:spPr bwMode="auto">
          <a:xfrm>
            <a:off x="6332539" y="2890838"/>
            <a:ext cx="4667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incorrect sound effect">
            <a:hlinkClick r:id="" action="ppaction://medi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638" y="5202239"/>
            <a:ext cx="334962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34" t="-8841" r="47939" b="-3590"/>
          <a:stretch>
            <a:fillRect/>
          </a:stretch>
        </p:blipFill>
        <p:spPr bwMode="auto">
          <a:xfrm>
            <a:off x="2451101" y="2841626"/>
            <a:ext cx="5572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incorrect sound effect">
            <a:hlinkClick r:id="" action="ppaction://media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1" y="7037388"/>
            <a:ext cx="550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34" t="-8841" r="47939" b="-3590"/>
          <a:stretch>
            <a:fillRect/>
          </a:stretch>
        </p:blipFill>
        <p:spPr bwMode="auto">
          <a:xfrm>
            <a:off x="2728913" y="4411664"/>
            <a:ext cx="5572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34" t="-8841" r="47939" b="-3590"/>
          <a:stretch>
            <a:fillRect/>
          </a:stretch>
        </p:blipFill>
        <p:spPr bwMode="auto">
          <a:xfrm>
            <a:off x="6357938" y="4398964"/>
            <a:ext cx="5572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incorrect sound effect">
            <a:hlinkClick r:id="" action="ppaction://media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7038975"/>
            <a:ext cx="373062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correct sound effect">
            <a:hlinkClick r:id="" action="ppaction://media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1" y="7143750"/>
            <a:ext cx="5937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incorrect sound effect">
            <a:hlinkClick r:id="" action="ppaction://media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7304088"/>
            <a:ext cx="83343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incorrect sound effect">
            <a:hlinkClick r:id="" action="ppaction://media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7372350"/>
            <a:ext cx="81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incorrect sound effect">
            <a:hlinkClick r:id="" action="ppaction://media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714" y="7200900"/>
            <a:ext cx="5365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68"/>
          <p:cNvGrpSpPr>
            <a:grpSpLocks/>
          </p:cNvGrpSpPr>
          <p:nvPr/>
        </p:nvGrpSpPr>
        <p:grpSpPr bwMode="auto">
          <a:xfrm>
            <a:off x="2684464" y="355600"/>
            <a:ext cx="6581775" cy="2296210"/>
            <a:chOff x="-439837" y="1073866"/>
            <a:chExt cx="6582190" cy="2375551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362277" y="2744139"/>
              <a:ext cx="2438554" cy="16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362277" y="2133184"/>
              <a:ext cx="1371686" cy="16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2285908" y="2132417"/>
              <a:ext cx="152738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3677439" y="2133211"/>
              <a:ext cx="15273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2285114" y="2742524"/>
              <a:ext cx="152739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4723668" y="2742524"/>
              <a:ext cx="152739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3" name="AutoShape 37"/>
            <p:cNvSpPr>
              <a:spLocks/>
            </p:cNvSpPr>
            <p:nvPr/>
          </p:nvSpPr>
          <p:spPr bwMode="auto">
            <a:xfrm>
              <a:off x="4953000" y="1905000"/>
              <a:ext cx="198119" cy="914400"/>
            </a:xfrm>
            <a:prstGeom prst="rightBrace">
              <a:avLst>
                <a:gd name="adj1" fmla="val 75000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1800">
                <a:solidFill>
                  <a:srgbClr val="1F497D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4124" name="TextBox 41"/>
            <p:cNvSpPr txBox="1">
              <a:spLocks noChangeArrowheads="1"/>
            </p:cNvSpPr>
            <p:nvPr/>
          </p:nvSpPr>
          <p:spPr bwMode="auto">
            <a:xfrm>
              <a:off x="-439837" y="1073866"/>
              <a:ext cx="6582190" cy="54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1F497D"/>
                  </a:solidFill>
                  <a:cs typeface="Times New Roman" panose="02020603050405020304" pitchFamily="18" charset="0"/>
                </a:rPr>
                <a:t>S</a:t>
              </a:r>
              <a:r>
                <a:rPr lang="vi-VN" altLang="en-US">
                  <a:solidFill>
                    <a:srgbClr val="1F497D"/>
                  </a:solidFill>
                  <a:cs typeface="Times New Roman" panose="02020603050405020304" pitchFamily="18" charset="0"/>
                </a:rPr>
                <a:t>ơ</a:t>
              </a:r>
              <a:r>
                <a:rPr lang="en-US" altLang="en-US">
                  <a:solidFill>
                    <a:srgbClr val="1F497D"/>
                  </a:solidFill>
                  <a:cs typeface="Times New Roman" panose="02020603050405020304" pitchFamily="18" charset="0"/>
                </a:rPr>
                <a:t> </a:t>
              </a:r>
              <a:r>
                <a:rPr lang="vi-VN" altLang="en-US">
                  <a:solidFill>
                    <a:srgbClr val="1F497D"/>
                  </a:solidFill>
                  <a:cs typeface="Times New Roman" panose="02020603050405020304" pitchFamily="18" charset="0"/>
                </a:rPr>
                <a:t>đồ</a:t>
              </a:r>
              <a:r>
                <a:rPr lang="en-US" altLang="en-US">
                  <a:solidFill>
                    <a:srgbClr val="1F497D"/>
                  </a:solidFill>
                  <a:cs typeface="Times New Roman" panose="02020603050405020304" pitchFamily="18" charset="0"/>
                </a:rPr>
                <a:t> sau thuộc dạng toán nào ?</a:t>
              </a:r>
            </a:p>
          </p:txBody>
        </p:sp>
        <p:sp>
          <p:nvSpPr>
            <p:cNvPr id="4125" name="Arc 30"/>
            <p:cNvSpPr>
              <a:spLocks/>
            </p:cNvSpPr>
            <p:nvPr/>
          </p:nvSpPr>
          <p:spPr bwMode="auto">
            <a:xfrm rot="13781502" flipV="1">
              <a:off x="2414100" y="1958283"/>
              <a:ext cx="1749120" cy="1045946"/>
            </a:xfrm>
            <a:custGeom>
              <a:avLst/>
              <a:gdLst>
                <a:gd name="T0" fmla="*/ 2147483647 w 21600"/>
                <a:gd name="T1" fmla="*/ 0 h 18265"/>
                <a:gd name="T2" fmla="*/ 2147483647 w 21600"/>
                <a:gd name="T3" fmla="*/ 2147483647 h 18265"/>
                <a:gd name="T4" fmla="*/ 0 w 21600"/>
                <a:gd name="T5" fmla="*/ 2147483647 h 1826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265"/>
                <a:gd name="T11" fmla="*/ 21600 w 21600"/>
                <a:gd name="T12" fmla="*/ 18265 h 182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265" fill="none" extrusionOk="0">
                  <a:moveTo>
                    <a:pt x="11530" y="-1"/>
                  </a:moveTo>
                  <a:cubicBezTo>
                    <a:pt x="17798" y="3956"/>
                    <a:pt x="21600" y="10852"/>
                    <a:pt x="21600" y="18265"/>
                  </a:cubicBezTo>
                </a:path>
                <a:path w="21600" h="18265" stroke="0" extrusionOk="0">
                  <a:moveTo>
                    <a:pt x="11530" y="-1"/>
                  </a:moveTo>
                  <a:cubicBezTo>
                    <a:pt x="17798" y="3956"/>
                    <a:pt x="21600" y="10852"/>
                    <a:pt x="21600" y="18265"/>
                  </a:cubicBezTo>
                  <a:lnTo>
                    <a:pt x="0" y="18265"/>
                  </a:lnTo>
                  <a:lnTo>
                    <a:pt x="11530" y="-1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26" name="Arc 117"/>
            <p:cNvSpPr>
              <a:spLocks/>
            </p:cNvSpPr>
            <p:nvPr/>
          </p:nvSpPr>
          <p:spPr bwMode="auto">
            <a:xfrm rot="643457" flipV="1">
              <a:off x="2403072" y="2350710"/>
              <a:ext cx="2395813" cy="664175"/>
            </a:xfrm>
            <a:custGeom>
              <a:avLst/>
              <a:gdLst>
                <a:gd name="T0" fmla="*/ 0 w 27949"/>
                <a:gd name="T1" fmla="*/ 2147483647 h 21600"/>
                <a:gd name="T2" fmla="*/ 2147483647 w 27949"/>
                <a:gd name="T3" fmla="*/ 2147483647 h 21600"/>
                <a:gd name="T4" fmla="*/ 2147483647 w 27949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7949"/>
                <a:gd name="T10" fmla="*/ 0 h 21600"/>
                <a:gd name="T11" fmla="*/ 27949 w 2794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949" h="21600" fill="none" extrusionOk="0">
                  <a:moveTo>
                    <a:pt x="-1" y="1228"/>
                  </a:moveTo>
                  <a:cubicBezTo>
                    <a:pt x="2307" y="415"/>
                    <a:pt x="4735" y="-1"/>
                    <a:pt x="7182" y="0"/>
                  </a:cubicBezTo>
                  <a:cubicBezTo>
                    <a:pt x="16822" y="0"/>
                    <a:pt x="25296" y="6389"/>
                    <a:pt x="27948" y="15658"/>
                  </a:cubicBezTo>
                </a:path>
                <a:path w="27949" h="21600" stroke="0" extrusionOk="0">
                  <a:moveTo>
                    <a:pt x="-1" y="1228"/>
                  </a:moveTo>
                  <a:cubicBezTo>
                    <a:pt x="2307" y="415"/>
                    <a:pt x="4735" y="-1"/>
                    <a:pt x="7182" y="0"/>
                  </a:cubicBezTo>
                  <a:cubicBezTo>
                    <a:pt x="16822" y="0"/>
                    <a:pt x="25296" y="6389"/>
                    <a:pt x="27948" y="15658"/>
                  </a:cubicBezTo>
                  <a:lnTo>
                    <a:pt x="7182" y="21600"/>
                  </a:lnTo>
                  <a:lnTo>
                    <a:pt x="-1" y="1228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27" name="TextBox 48"/>
            <p:cNvSpPr txBox="1">
              <a:spLocks noChangeArrowheads="1"/>
            </p:cNvSpPr>
            <p:nvPr/>
          </p:nvSpPr>
          <p:spPr bwMode="auto">
            <a:xfrm>
              <a:off x="5181600" y="2114955"/>
              <a:ext cx="762000" cy="413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1F497D"/>
                  </a:solidFill>
                  <a:cs typeface="Times New Roman" panose="02020603050405020304" pitchFamily="18" charset="0"/>
                </a:rPr>
                <a:t>120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 rot="5400000">
              <a:off x="3657594" y="2741730"/>
              <a:ext cx="152739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9" name="TextBox 54"/>
            <p:cNvSpPr txBox="1">
              <a:spLocks noChangeArrowheads="1"/>
            </p:cNvSpPr>
            <p:nvPr/>
          </p:nvSpPr>
          <p:spPr bwMode="auto">
            <a:xfrm>
              <a:off x="1066800" y="1829293"/>
              <a:ext cx="1524000" cy="477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1F497D"/>
                  </a:solidFill>
                  <a:cs typeface="Times New Roman" panose="02020603050405020304" pitchFamily="18" charset="0"/>
                </a:rPr>
                <a:t>Số bé :</a:t>
              </a:r>
            </a:p>
          </p:txBody>
        </p:sp>
        <p:sp>
          <p:nvSpPr>
            <p:cNvPr id="4130" name="TextBox 56"/>
            <p:cNvSpPr txBox="1">
              <a:spLocks noChangeArrowheads="1"/>
            </p:cNvSpPr>
            <p:nvPr/>
          </p:nvSpPr>
          <p:spPr bwMode="auto">
            <a:xfrm>
              <a:off x="1066800" y="2514882"/>
              <a:ext cx="1524000" cy="477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1F497D"/>
                  </a:solidFill>
                  <a:cs typeface="Times New Roman" panose="02020603050405020304" pitchFamily="18" charset="0"/>
                </a:rPr>
                <a:t>Số l</a:t>
              </a:r>
              <a:r>
                <a:rPr lang="vi-VN" altLang="en-US" sz="2400">
                  <a:solidFill>
                    <a:srgbClr val="1F497D"/>
                  </a:solidFill>
                  <a:cs typeface="Times New Roman" panose="02020603050405020304" pitchFamily="18" charset="0"/>
                </a:rPr>
                <a:t>ớn</a:t>
              </a:r>
              <a:r>
                <a:rPr lang="en-US" altLang="en-US" sz="2400">
                  <a:solidFill>
                    <a:srgbClr val="1F497D"/>
                  </a:solidFill>
                  <a:cs typeface="Times New Roman" panose="02020603050405020304" pitchFamily="18" charset="0"/>
                </a:rPr>
                <a:t> :</a:t>
              </a:r>
            </a:p>
          </p:txBody>
        </p:sp>
        <p:sp>
          <p:nvSpPr>
            <p:cNvPr id="4131" name="Text Box 25"/>
            <p:cNvSpPr txBox="1">
              <a:spLocks noChangeArrowheads="1"/>
            </p:cNvSpPr>
            <p:nvPr/>
          </p:nvSpPr>
          <p:spPr bwMode="auto">
            <a:xfrm>
              <a:off x="2819399" y="1524000"/>
              <a:ext cx="3003353" cy="477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1F497D"/>
                  </a:solidFill>
                </a:rPr>
                <a:t>? </a:t>
              </a:r>
            </a:p>
          </p:txBody>
        </p:sp>
        <p:sp>
          <p:nvSpPr>
            <p:cNvPr id="4132" name="Text Box 25"/>
            <p:cNvSpPr txBox="1">
              <a:spLocks noChangeArrowheads="1"/>
            </p:cNvSpPr>
            <p:nvPr/>
          </p:nvSpPr>
          <p:spPr bwMode="auto">
            <a:xfrm>
              <a:off x="3352800" y="2971800"/>
              <a:ext cx="1295400" cy="477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1F497D"/>
                  </a:solidFill>
                </a:rPr>
                <a:t>? </a:t>
              </a:r>
            </a:p>
          </p:txBody>
        </p:sp>
        <p:sp>
          <p:nvSpPr>
            <p:cNvPr id="4133" name="TextBox 64"/>
            <p:cNvSpPr txBox="1">
              <a:spLocks noChangeArrowheads="1"/>
            </p:cNvSpPr>
            <p:nvPr/>
          </p:nvSpPr>
          <p:spPr bwMode="auto">
            <a:xfrm>
              <a:off x="4038600" y="2191132"/>
              <a:ext cx="762000" cy="413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1F497D"/>
                  </a:solidFill>
                  <a:cs typeface="Times New Roman" panose="02020603050405020304" pitchFamily="18" charset="0"/>
                </a:rPr>
                <a:t>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632101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2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mph" presetSubtype="2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0" grpId="1" animBg="1"/>
      <p:bldP spid="13" grpId="0" animBg="1"/>
      <p:bldP spid="13" grpId="1" animBg="1"/>
      <p:bldP spid="25" grpId="0" animBg="1"/>
      <p:bldP spid="25" grpId="1" animBg="1"/>
      <p:bldP spid="28" grpId="0" animBg="1"/>
      <p:bldP spid="2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A_图片 5" descr="图片包含 文字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5021264"/>
            <a:ext cx="15430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560638" y="228600"/>
            <a:ext cx="6921500" cy="2179638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13475" y="2763839"/>
            <a:ext cx="3271838" cy="11334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744788" y="2774950"/>
            <a:ext cx="3276600" cy="11557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744788" y="4365625"/>
            <a:ext cx="3365500" cy="998538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462714" y="4308475"/>
            <a:ext cx="3286125" cy="966788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D.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correct sound effect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-1000125"/>
            <a:ext cx="47783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3" t="1129" r="-214" b="4355"/>
          <a:stretch>
            <a:fillRect/>
          </a:stretch>
        </p:blipFill>
        <p:spPr bwMode="auto">
          <a:xfrm>
            <a:off x="2700338" y="2887664"/>
            <a:ext cx="46831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incorrect sound effect">
            <a:hlinkClick r:id="" action="ppaction://medi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638" y="5202239"/>
            <a:ext cx="334962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34" t="-8841" r="47939" b="-3590"/>
          <a:stretch>
            <a:fillRect/>
          </a:stretch>
        </p:blipFill>
        <p:spPr bwMode="auto">
          <a:xfrm>
            <a:off x="6467476" y="2786064"/>
            <a:ext cx="5572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incorrect sound effect">
            <a:hlinkClick r:id="" action="ppaction://media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1" y="7037388"/>
            <a:ext cx="550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34" t="-8841" r="47939" b="-3590"/>
          <a:stretch>
            <a:fillRect/>
          </a:stretch>
        </p:blipFill>
        <p:spPr bwMode="auto">
          <a:xfrm>
            <a:off x="2649538" y="4422776"/>
            <a:ext cx="558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34" t="-8841" r="47939" b="-3590"/>
          <a:stretch>
            <a:fillRect/>
          </a:stretch>
        </p:blipFill>
        <p:spPr bwMode="auto">
          <a:xfrm>
            <a:off x="6384925" y="4405314"/>
            <a:ext cx="5588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incorrect sound effect">
            <a:hlinkClick r:id="" action="ppaction://media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7038975"/>
            <a:ext cx="373062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correct sound effect">
            <a:hlinkClick r:id="" action="ppaction://media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7029450"/>
            <a:ext cx="36512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incorrect sound effect">
            <a:hlinkClick r:id="" action="ppaction://media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1" y="7200900"/>
            <a:ext cx="765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incorrect sound effect">
            <a:hlinkClick r:id="" action="ppaction://media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1" y="7315200"/>
            <a:ext cx="650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incorrect sound effect">
            <a:hlinkClick r:id="" action="ppaction://media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300" y="3086101"/>
            <a:ext cx="9350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Group 69"/>
          <p:cNvGrpSpPr>
            <a:grpSpLocks/>
          </p:cNvGrpSpPr>
          <p:nvPr/>
        </p:nvGrpSpPr>
        <p:grpSpPr bwMode="auto">
          <a:xfrm>
            <a:off x="3330576" y="228601"/>
            <a:ext cx="5643563" cy="2200275"/>
            <a:chOff x="609599" y="3591580"/>
            <a:chExt cx="5644753" cy="2199620"/>
          </a:xfrm>
        </p:grpSpPr>
        <p:grpSp>
          <p:nvGrpSpPr>
            <p:cNvPr id="5141" name="Group 40"/>
            <p:cNvGrpSpPr>
              <a:grpSpLocks/>
            </p:cNvGrpSpPr>
            <p:nvPr/>
          </p:nvGrpSpPr>
          <p:grpSpPr bwMode="auto">
            <a:xfrm>
              <a:off x="2362200" y="4495800"/>
              <a:ext cx="2895600" cy="685800"/>
              <a:chOff x="5410200" y="2057400"/>
              <a:chExt cx="2895600" cy="685800"/>
            </a:xfrm>
          </p:grpSpPr>
          <p:grpSp>
            <p:nvGrpSpPr>
              <p:cNvPr id="5150" name="Group 15"/>
              <p:cNvGrpSpPr>
                <a:grpSpLocks/>
              </p:cNvGrpSpPr>
              <p:nvPr/>
            </p:nvGrpSpPr>
            <p:grpSpPr bwMode="auto">
              <a:xfrm>
                <a:off x="5410200" y="2057400"/>
                <a:ext cx="1066800" cy="152400"/>
                <a:chOff x="1872" y="2064"/>
                <a:chExt cx="672" cy="96"/>
              </a:xfrm>
            </p:grpSpPr>
            <p:sp>
              <p:nvSpPr>
                <p:cNvPr id="5165" name="Line 16"/>
                <p:cNvSpPr>
                  <a:spLocks noChangeShapeType="1"/>
                </p:cNvSpPr>
                <p:nvPr/>
              </p:nvSpPr>
              <p:spPr bwMode="auto">
                <a:xfrm>
                  <a:off x="1872" y="2112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66" name="Line 17"/>
                <p:cNvSpPr>
                  <a:spLocks noChangeShapeType="1"/>
                </p:cNvSpPr>
                <p:nvPr/>
              </p:nvSpPr>
              <p:spPr bwMode="auto">
                <a:xfrm>
                  <a:off x="2208" y="2112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67" name="Line 18"/>
                <p:cNvSpPr>
                  <a:spLocks noChangeShapeType="1"/>
                </p:cNvSpPr>
                <p:nvPr/>
              </p:nvSpPr>
              <p:spPr bwMode="auto">
                <a:xfrm>
                  <a:off x="1872" y="20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68" name="Line 19"/>
                <p:cNvSpPr>
                  <a:spLocks noChangeShapeType="1"/>
                </p:cNvSpPr>
                <p:nvPr/>
              </p:nvSpPr>
              <p:spPr bwMode="auto">
                <a:xfrm>
                  <a:off x="2208" y="20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69" name="Line 20"/>
                <p:cNvSpPr>
                  <a:spLocks noChangeShapeType="1"/>
                </p:cNvSpPr>
                <p:nvPr/>
              </p:nvSpPr>
              <p:spPr bwMode="auto">
                <a:xfrm>
                  <a:off x="2544" y="20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151" name="Group 106"/>
              <p:cNvGrpSpPr>
                <a:grpSpLocks/>
              </p:cNvGrpSpPr>
              <p:nvPr/>
            </p:nvGrpSpPr>
            <p:grpSpPr bwMode="auto">
              <a:xfrm>
                <a:off x="5410200" y="2590800"/>
                <a:ext cx="2667000" cy="152400"/>
                <a:chOff x="1872" y="2352"/>
                <a:chExt cx="1680" cy="96"/>
              </a:xfrm>
            </p:grpSpPr>
            <p:sp>
              <p:nvSpPr>
                <p:cNvPr id="5153" name="Line 70"/>
                <p:cNvSpPr>
                  <a:spLocks noChangeShapeType="1"/>
                </p:cNvSpPr>
                <p:nvPr/>
              </p:nvSpPr>
              <p:spPr bwMode="auto">
                <a:xfrm>
                  <a:off x="2880" y="2400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54" name="Line 71"/>
                <p:cNvSpPr>
                  <a:spLocks noChangeShapeType="1"/>
                </p:cNvSpPr>
                <p:nvPr/>
              </p:nvSpPr>
              <p:spPr bwMode="auto">
                <a:xfrm>
                  <a:off x="3216" y="2400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55" name="Line 84"/>
                <p:cNvSpPr>
                  <a:spLocks noChangeShapeType="1"/>
                </p:cNvSpPr>
                <p:nvPr/>
              </p:nvSpPr>
              <p:spPr bwMode="auto">
                <a:xfrm>
                  <a:off x="3552" y="235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56" name="Line 85"/>
                <p:cNvSpPr>
                  <a:spLocks noChangeShapeType="1"/>
                </p:cNvSpPr>
                <p:nvPr/>
              </p:nvSpPr>
              <p:spPr bwMode="auto">
                <a:xfrm>
                  <a:off x="3216" y="235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5157" name="Group 98"/>
                <p:cNvGrpSpPr>
                  <a:grpSpLocks/>
                </p:cNvGrpSpPr>
                <p:nvPr/>
              </p:nvGrpSpPr>
              <p:grpSpPr bwMode="auto">
                <a:xfrm>
                  <a:off x="1872" y="2352"/>
                  <a:ext cx="1008" cy="96"/>
                  <a:chOff x="1872" y="2064"/>
                  <a:chExt cx="1008" cy="96"/>
                </a:xfrm>
              </p:grpSpPr>
              <p:sp>
                <p:nvSpPr>
                  <p:cNvPr id="5158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112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prstClr val="black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59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2112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prstClr val="black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60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2112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prstClr val="black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61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064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prstClr val="black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62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2064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prstClr val="black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63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2064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prstClr val="black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64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064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prstClr val="black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5152" name="AutoShape 37"/>
              <p:cNvSpPr>
                <a:spLocks/>
              </p:cNvSpPr>
              <p:nvPr/>
            </p:nvSpPr>
            <p:spPr bwMode="auto">
              <a:xfrm>
                <a:off x="8229600" y="2057400"/>
                <a:ext cx="76200" cy="685800"/>
              </a:xfrm>
              <a:prstGeom prst="rightBrace">
                <a:avLst>
                  <a:gd name="adj1" fmla="val 75000"/>
                  <a:gd name="adj2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 sz="1800">
                  <a:solidFill>
                    <a:srgbClr val="1F497D"/>
                  </a:solidFill>
                  <a:latin typeface=".VnTime" panose="020B7200000000000000" pitchFamily="34" charset="0"/>
                </a:endParaRPr>
              </a:p>
            </p:txBody>
          </p:sp>
        </p:grpSp>
        <p:sp>
          <p:nvSpPr>
            <p:cNvPr id="5142" name="TextBox 27"/>
            <p:cNvSpPr txBox="1">
              <a:spLocks noChangeArrowheads="1"/>
            </p:cNvSpPr>
            <p:nvPr/>
          </p:nvSpPr>
          <p:spPr bwMode="auto">
            <a:xfrm>
              <a:off x="5257800" y="4629496"/>
              <a:ext cx="762000" cy="396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1F497D"/>
                  </a:solidFill>
                  <a:cs typeface="Times New Roman" panose="02020603050405020304" pitchFamily="18" charset="0"/>
                </a:rPr>
                <a:t>120</a:t>
              </a:r>
            </a:p>
          </p:txBody>
        </p:sp>
        <p:sp>
          <p:nvSpPr>
            <p:cNvPr id="5143" name="TextBox 42"/>
            <p:cNvSpPr txBox="1">
              <a:spLocks noChangeArrowheads="1"/>
            </p:cNvSpPr>
            <p:nvPr/>
          </p:nvSpPr>
          <p:spPr bwMode="auto">
            <a:xfrm>
              <a:off x="609599" y="3591580"/>
              <a:ext cx="5644753" cy="52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1F497D"/>
                  </a:solidFill>
                  <a:cs typeface="Times New Roman" panose="02020603050405020304" pitchFamily="18" charset="0"/>
                </a:rPr>
                <a:t>S</a:t>
              </a:r>
              <a:r>
                <a:rPr lang="vi-VN" altLang="en-US">
                  <a:solidFill>
                    <a:srgbClr val="1F497D"/>
                  </a:solidFill>
                  <a:cs typeface="Times New Roman" panose="02020603050405020304" pitchFamily="18" charset="0"/>
                </a:rPr>
                <a:t>ơ</a:t>
              </a:r>
              <a:r>
                <a:rPr lang="en-US" altLang="en-US">
                  <a:solidFill>
                    <a:srgbClr val="1F497D"/>
                  </a:solidFill>
                  <a:cs typeface="Times New Roman" panose="02020603050405020304" pitchFamily="18" charset="0"/>
                </a:rPr>
                <a:t> </a:t>
              </a:r>
              <a:r>
                <a:rPr lang="vi-VN" altLang="en-US">
                  <a:solidFill>
                    <a:srgbClr val="1F497D"/>
                  </a:solidFill>
                  <a:cs typeface="Times New Roman" panose="02020603050405020304" pitchFamily="18" charset="0"/>
                </a:rPr>
                <a:t>đồ</a:t>
              </a:r>
              <a:r>
                <a:rPr lang="en-US" altLang="en-US">
                  <a:solidFill>
                    <a:srgbClr val="1F497D"/>
                  </a:solidFill>
                  <a:cs typeface="Times New Roman" panose="02020603050405020304" pitchFamily="18" charset="0"/>
                </a:rPr>
                <a:t> sau thuộc dạng toán nào ?</a:t>
              </a:r>
            </a:p>
          </p:txBody>
        </p:sp>
        <p:sp>
          <p:nvSpPr>
            <p:cNvPr id="5144" name="Arc 22"/>
            <p:cNvSpPr>
              <a:spLocks/>
            </p:cNvSpPr>
            <p:nvPr/>
          </p:nvSpPr>
          <p:spPr bwMode="auto">
            <a:xfrm rot="13920840" flipV="1">
              <a:off x="2436859" y="4370245"/>
              <a:ext cx="1295400" cy="773113"/>
            </a:xfrm>
            <a:custGeom>
              <a:avLst/>
              <a:gdLst>
                <a:gd name="T0" fmla="*/ 2147483647 w 21600"/>
                <a:gd name="T1" fmla="*/ 0 h 18265"/>
                <a:gd name="T2" fmla="*/ 2147483647 w 21600"/>
                <a:gd name="T3" fmla="*/ 2147483647 h 18265"/>
                <a:gd name="T4" fmla="*/ 0 w 21600"/>
                <a:gd name="T5" fmla="*/ 2147483647 h 1826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265"/>
                <a:gd name="T11" fmla="*/ 21600 w 21600"/>
                <a:gd name="T12" fmla="*/ 18265 h 182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265" fill="none" extrusionOk="0">
                  <a:moveTo>
                    <a:pt x="11530" y="-1"/>
                  </a:moveTo>
                  <a:cubicBezTo>
                    <a:pt x="17798" y="3956"/>
                    <a:pt x="21600" y="10852"/>
                    <a:pt x="21600" y="18265"/>
                  </a:cubicBezTo>
                </a:path>
                <a:path w="21600" h="18265" stroke="0" extrusionOk="0">
                  <a:moveTo>
                    <a:pt x="11530" y="-1"/>
                  </a:moveTo>
                  <a:cubicBezTo>
                    <a:pt x="17798" y="3956"/>
                    <a:pt x="21600" y="10852"/>
                    <a:pt x="21600" y="18265"/>
                  </a:cubicBezTo>
                  <a:lnTo>
                    <a:pt x="0" y="18265"/>
                  </a:lnTo>
                  <a:lnTo>
                    <a:pt x="11530" y="-1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45" name="Arc 117"/>
            <p:cNvSpPr>
              <a:spLocks/>
            </p:cNvSpPr>
            <p:nvPr/>
          </p:nvSpPr>
          <p:spPr bwMode="auto">
            <a:xfrm rot="643457" flipV="1">
              <a:off x="2425413" y="4619738"/>
              <a:ext cx="2632075" cy="762000"/>
            </a:xfrm>
            <a:custGeom>
              <a:avLst/>
              <a:gdLst>
                <a:gd name="T0" fmla="*/ 0 w 27949"/>
                <a:gd name="T1" fmla="*/ 2147483647 h 21600"/>
                <a:gd name="T2" fmla="*/ 2147483647 w 27949"/>
                <a:gd name="T3" fmla="*/ 2147483647 h 21600"/>
                <a:gd name="T4" fmla="*/ 2147483647 w 27949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7949"/>
                <a:gd name="T10" fmla="*/ 0 h 21600"/>
                <a:gd name="T11" fmla="*/ 27949 w 2794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949" h="21600" fill="none" extrusionOk="0">
                  <a:moveTo>
                    <a:pt x="-1" y="1228"/>
                  </a:moveTo>
                  <a:cubicBezTo>
                    <a:pt x="2307" y="415"/>
                    <a:pt x="4735" y="-1"/>
                    <a:pt x="7182" y="0"/>
                  </a:cubicBezTo>
                  <a:cubicBezTo>
                    <a:pt x="16822" y="0"/>
                    <a:pt x="25296" y="6389"/>
                    <a:pt x="27948" y="15658"/>
                  </a:cubicBezTo>
                </a:path>
                <a:path w="27949" h="21600" stroke="0" extrusionOk="0">
                  <a:moveTo>
                    <a:pt x="-1" y="1228"/>
                  </a:moveTo>
                  <a:cubicBezTo>
                    <a:pt x="2307" y="415"/>
                    <a:pt x="4735" y="-1"/>
                    <a:pt x="7182" y="0"/>
                  </a:cubicBezTo>
                  <a:cubicBezTo>
                    <a:pt x="16822" y="0"/>
                    <a:pt x="25296" y="6389"/>
                    <a:pt x="27948" y="15658"/>
                  </a:cubicBezTo>
                  <a:lnTo>
                    <a:pt x="7182" y="21600"/>
                  </a:lnTo>
                  <a:lnTo>
                    <a:pt x="-1" y="1228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46" name="TextBox 55"/>
            <p:cNvSpPr txBox="1">
              <a:spLocks noChangeArrowheads="1"/>
            </p:cNvSpPr>
            <p:nvPr/>
          </p:nvSpPr>
          <p:spPr bwMode="auto">
            <a:xfrm>
              <a:off x="990600" y="4853267"/>
              <a:ext cx="1524000" cy="457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1F497D"/>
                  </a:solidFill>
                  <a:cs typeface="Times New Roman" panose="02020603050405020304" pitchFamily="18" charset="0"/>
                </a:rPr>
                <a:t>Số l</a:t>
              </a:r>
              <a:r>
                <a:rPr lang="vi-VN" altLang="en-US" sz="2400">
                  <a:solidFill>
                    <a:srgbClr val="1F497D"/>
                  </a:solidFill>
                  <a:cs typeface="Times New Roman" panose="02020603050405020304" pitchFamily="18" charset="0"/>
                </a:rPr>
                <a:t>ớn</a:t>
              </a:r>
              <a:r>
                <a:rPr lang="en-US" altLang="en-US" sz="2400">
                  <a:solidFill>
                    <a:srgbClr val="1F497D"/>
                  </a:solidFill>
                  <a:cs typeface="Times New Roman" panose="02020603050405020304" pitchFamily="18" charset="0"/>
                </a:rPr>
                <a:t> :</a:t>
              </a:r>
            </a:p>
          </p:txBody>
        </p:sp>
        <p:sp>
          <p:nvSpPr>
            <p:cNvPr id="5147" name="TextBox 57"/>
            <p:cNvSpPr txBox="1">
              <a:spLocks noChangeArrowheads="1"/>
            </p:cNvSpPr>
            <p:nvPr/>
          </p:nvSpPr>
          <p:spPr bwMode="auto">
            <a:xfrm>
              <a:off x="990600" y="4267654"/>
              <a:ext cx="1524000" cy="457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1F497D"/>
                  </a:solidFill>
                  <a:cs typeface="Times New Roman" panose="02020603050405020304" pitchFamily="18" charset="0"/>
                </a:rPr>
                <a:t>Số bé :</a:t>
              </a:r>
            </a:p>
          </p:txBody>
        </p:sp>
        <p:sp>
          <p:nvSpPr>
            <p:cNvPr id="5148" name="Text Box 25"/>
            <p:cNvSpPr txBox="1">
              <a:spLocks noChangeArrowheads="1"/>
            </p:cNvSpPr>
            <p:nvPr/>
          </p:nvSpPr>
          <p:spPr bwMode="auto">
            <a:xfrm>
              <a:off x="2743200" y="3962400"/>
              <a:ext cx="1295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1F497D"/>
                  </a:solidFill>
                </a:rPr>
                <a:t>? </a:t>
              </a:r>
            </a:p>
          </p:txBody>
        </p:sp>
        <p:sp>
          <p:nvSpPr>
            <p:cNvPr id="5149" name="Text Box 25"/>
            <p:cNvSpPr txBox="1">
              <a:spLocks noChangeArrowheads="1"/>
            </p:cNvSpPr>
            <p:nvPr/>
          </p:nvSpPr>
          <p:spPr bwMode="auto">
            <a:xfrm>
              <a:off x="3581400" y="5334000"/>
              <a:ext cx="1295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1F497D"/>
                  </a:solidFill>
                </a:rPr>
                <a:t>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275100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12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mph" presetSubtype="2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0" grpId="1" animBg="1"/>
      <p:bldP spid="13" grpId="0" animBg="1"/>
      <p:bldP spid="13" grpId="1" animBg="1"/>
      <p:bldP spid="25" grpId="0" animBg="1"/>
      <p:bldP spid="25" grpId="1" animBg="1"/>
      <p:bldP spid="28" grpId="0" animBg="1"/>
      <p:bldP spid="2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A_图片 5" descr="图片包含 文字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4324351"/>
            <a:ext cx="154305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905000" y="233364"/>
            <a:ext cx="8458200" cy="3475037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537325" y="4171950"/>
            <a:ext cx="2776538" cy="560388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28901" y="4135438"/>
            <a:ext cx="2613025" cy="558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Đúng</a:t>
            </a:r>
          </a:p>
        </p:txBody>
      </p:sp>
      <p:pic>
        <p:nvPicPr>
          <p:cNvPr id="6150" name="correct sound effect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-1000125"/>
            <a:ext cx="47783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3" t="1129" r="-214" b="4355"/>
          <a:stretch>
            <a:fillRect/>
          </a:stretch>
        </p:blipFill>
        <p:spPr bwMode="auto">
          <a:xfrm>
            <a:off x="2825751" y="4197351"/>
            <a:ext cx="4667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incorrect sound effect">
            <a:hlinkClick r:id="" action="ppaction://medi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638" y="5202239"/>
            <a:ext cx="334962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34" t="-8841" r="47939" b="-3590"/>
          <a:stretch>
            <a:fillRect/>
          </a:stretch>
        </p:blipFill>
        <p:spPr bwMode="auto">
          <a:xfrm>
            <a:off x="6718301" y="4200526"/>
            <a:ext cx="5572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incorrect sound effect">
            <a:hlinkClick r:id="" action="ppaction://media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1" y="7037388"/>
            <a:ext cx="550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incorrect sound effect">
            <a:hlinkClick r:id="" action="ppaction://media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7038975"/>
            <a:ext cx="373062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incorrect sound effect">
            <a:hlinkClick r:id="" action="ppaction://media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7258050"/>
            <a:ext cx="60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correct sound effect">
            <a:hlinkClick r:id="" action="ppaction://media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7350" y="-685800"/>
            <a:ext cx="93503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Text Box 6"/>
          <p:cNvSpPr txBox="1">
            <a:spLocks noChangeArrowheads="1"/>
          </p:cNvSpPr>
          <p:nvPr/>
        </p:nvSpPr>
        <p:spPr bwMode="auto">
          <a:xfrm>
            <a:off x="1914525" y="222251"/>
            <a:ext cx="84582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en-US" sz="4000">
                <a:solidFill>
                  <a:srgbClr val="000000"/>
                </a:solidFill>
              </a:rPr>
              <a:t>   </a:t>
            </a:r>
            <a:r>
              <a:rPr lang="en-US" altLang="en-US" i="1">
                <a:solidFill>
                  <a:srgbClr val="0066FF"/>
                </a:solidFill>
              </a:rPr>
              <a:t>Các bước giải bài toán tìm hai số khi biết tổng và tỉ số của hai số đó là:</a:t>
            </a:r>
          </a:p>
          <a:p>
            <a:pPr lvl="1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en-US">
                <a:solidFill>
                  <a:srgbClr val="000000"/>
                </a:solidFill>
              </a:rPr>
              <a:t> - Vẽ sơ đồ minh hoạ bài toán.</a:t>
            </a:r>
          </a:p>
          <a:p>
            <a:pPr lvl="1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en-US">
                <a:solidFill>
                  <a:srgbClr val="000000"/>
                </a:solidFill>
              </a:rPr>
              <a:t> - Tìm tổng số phần bằng nhau.</a:t>
            </a:r>
          </a:p>
          <a:p>
            <a:pPr lvl="1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en-US">
                <a:solidFill>
                  <a:srgbClr val="000000"/>
                </a:solidFill>
              </a:rPr>
              <a:t>-  Tìm số bé (hoặc số lớn).</a:t>
            </a:r>
          </a:p>
          <a:p>
            <a:pPr lvl="1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en-US">
                <a:solidFill>
                  <a:srgbClr val="000000"/>
                </a:solidFill>
              </a:rPr>
              <a:t> -  Tìm số lớn (hoặc số bé).</a:t>
            </a:r>
          </a:p>
        </p:txBody>
      </p:sp>
    </p:spTree>
    <p:extLst>
      <p:ext uri="{BB962C8B-B14F-4D97-AF65-F5344CB8AC3E}">
        <p14:creationId xmlns:p14="http://schemas.microsoft.com/office/powerpoint/2010/main" val="23274929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2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mph" presetSubtype="2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0" grpId="1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9" name="WordArt 9"/>
          <p:cNvSpPr>
            <a:spLocks noChangeArrowheads="1" noChangeShapeType="1" noTextEdit="1"/>
          </p:cNvSpPr>
          <p:nvPr/>
        </p:nvSpPr>
        <p:spPr bwMode="auto">
          <a:xfrm>
            <a:off x="4719638" y="1076326"/>
            <a:ext cx="2819400" cy="447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</p:txBody>
      </p:sp>
      <p:sp>
        <p:nvSpPr>
          <p:cNvPr id="215050" name="Text Box 10"/>
          <p:cNvSpPr txBox="1">
            <a:spLocks noChangeArrowheads="1"/>
          </p:cNvSpPr>
          <p:nvPr/>
        </p:nvSpPr>
        <p:spPr bwMode="auto">
          <a:xfrm>
            <a:off x="1752600" y="1905001"/>
            <a:ext cx="8534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i="1" u="sng">
                <a:solidFill>
                  <a:prstClr val="black"/>
                </a:solidFill>
              </a:rPr>
              <a:t>Bài 1</a:t>
            </a:r>
            <a:r>
              <a:rPr lang="en-US" altLang="en-US">
                <a:solidFill>
                  <a:prstClr val="black"/>
                </a:solidFill>
              </a:rPr>
              <a:t>: Một sợi dây dài 28m được cắt thành 2 đoạn,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           đoạn thứ nhất dài gấp 3 đoạn thứ hai .</a:t>
            </a:r>
          </a:p>
        </p:txBody>
      </p:sp>
      <p:sp>
        <p:nvSpPr>
          <p:cNvPr id="215055" name="Line 15"/>
          <p:cNvSpPr>
            <a:spLocks noChangeShapeType="1"/>
          </p:cNvSpPr>
          <p:nvPr/>
        </p:nvSpPr>
        <p:spPr bwMode="auto">
          <a:xfrm>
            <a:off x="5105400" y="2362200"/>
            <a:ext cx="533400" cy="15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56" name="Line 16"/>
          <p:cNvSpPr>
            <a:spLocks noChangeShapeType="1"/>
          </p:cNvSpPr>
          <p:nvPr/>
        </p:nvSpPr>
        <p:spPr bwMode="auto">
          <a:xfrm>
            <a:off x="2819400" y="3048000"/>
            <a:ext cx="5105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57" name="Line 17"/>
          <p:cNvSpPr>
            <a:spLocks noChangeShapeType="1"/>
          </p:cNvSpPr>
          <p:nvPr/>
        </p:nvSpPr>
        <p:spPr bwMode="auto">
          <a:xfrm>
            <a:off x="6705600" y="2362200"/>
            <a:ext cx="2209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58" name="Text Box 18"/>
          <p:cNvSpPr txBox="1">
            <a:spLocks noChangeArrowheads="1"/>
          </p:cNvSpPr>
          <p:nvPr/>
        </p:nvSpPr>
        <p:spPr bwMode="auto">
          <a:xfrm>
            <a:off x="2743200" y="3048001"/>
            <a:ext cx="624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Hỏi mỗi đoạn dài bao nhiêu mét?        . </a:t>
            </a:r>
          </a:p>
        </p:txBody>
      </p:sp>
      <p:sp>
        <p:nvSpPr>
          <p:cNvPr id="215063" name="Line 23"/>
          <p:cNvSpPr>
            <a:spLocks noChangeShapeType="1"/>
          </p:cNvSpPr>
          <p:nvPr/>
        </p:nvSpPr>
        <p:spPr bwMode="auto">
          <a:xfrm>
            <a:off x="2895600" y="3581400"/>
            <a:ext cx="4495800" cy="0"/>
          </a:xfrm>
          <a:prstGeom prst="line">
            <a:avLst/>
          </a:prstGeom>
          <a:noFill/>
          <a:ln w="57150" cap="sq" cmpd="thickThin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81" name="Text Box 41"/>
          <p:cNvSpPr txBox="1">
            <a:spLocks noChangeArrowheads="1"/>
          </p:cNvSpPr>
          <p:nvPr/>
        </p:nvSpPr>
        <p:spPr bwMode="auto">
          <a:xfrm>
            <a:off x="6019800" y="3868738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u="sng">
                <a:solidFill>
                  <a:prstClr val="black"/>
                </a:solidFill>
              </a:rPr>
              <a:t>Tóm tắt</a:t>
            </a:r>
            <a:r>
              <a:rPr lang="en-US" altLang="en-US" sz="240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7178" name="Line 53"/>
          <p:cNvSpPr>
            <a:spLocks noChangeShapeType="1"/>
          </p:cNvSpPr>
          <p:nvPr/>
        </p:nvSpPr>
        <p:spPr bwMode="auto">
          <a:xfrm>
            <a:off x="6164263" y="5741988"/>
            <a:ext cx="533400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9" name="Line 54"/>
          <p:cNvSpPr>
            <a:spLocks noChangeShapeType="1"/>
          </p:cNvSpPr>
          <p:nvPr/>
        </p:nvSpPr>
        <p:spPr bwMode="auto">
          <a:xfrm>
            <a:off x="6137276" y="5173663"/>
            <a:ext cx="1611313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0" name="Line 55"/>
          <p:cNvSpPr>
            <a:spLocks noChangeShapeType="1"/>
          </p:cNvSpPr>
          <p:nvPr/>
        </p:nvSpPr>
        <p:spPr bwMode="auto">
          <a:xfrm>
            <a:off x="6164263" y="5665788"/>
            <a:ext cx="0" cy="1524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1" name="Line 56"/>
          <p:cNvSpPr>
            <a:spLocks noChangeShapeType="1"/>
          </p:cNvSpPr>
          <p:nvPr/>
        </p:nvSpPr>
        <p:spPr bwMode="auto">
          <a:xfrm>
            <a:off x="6392863" y="5741988"/>
            <a:ext cx="0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2" name="Line 57"/>
          <p:cNvSpPr>
            <a:spLocks noChangeShapeType="1"/>
          </p:cNvSpPr>
          <p:nvPr/>
        </p:nvSpPr>
        <p:spPr bwMode="auto">
          <a:xfrm>
            <a:off x="6705600" y="5665788"/>
            <a:ext cx="0" cy="1524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3" name="Line 58"/>
          <p:cNvSpPr>
            <a:spLocks noChangeShapeType="1"/>
          </p:cNvSpPr>
          <p:nvPr/>
        </p:nvSpPr>
        <p:spPr bwMode="auto">
          <a:xfrm>
            <a:off x="6129338" y="5087938"/>
            <a:ext cx="0" cy="1524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4" name="Line 59"/>
          <p:cNvSpPr>
            <a:spLocks noChangeShapeType="1"/>
          </p:cNvSpPr>
          <p:nvPr/>
        </p:nvSpPr>
        <p:spPr bwMode="auto">
          <a:xfrm>
            <a:off x="6670675" y="5087938"/>
            <a:ext cx="0" cy="1524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5" name="Line 60"/>
          <p:cNvSpPr>
            <a:spLocks noChangeShapeType="1"/>
          </p:cNvSpPr>
          <p:nvPr/>
        </p:nvSpPr>
        <p:spPr bwMode="auto">
          <a:xfrm>
            <a:off x="7772400" y="5097463"/>
            <a:ext cx="0" cy="1524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6" name="Text Box 61"/>
          <p:cNvSpPr txBox="1">
            <a:spLocks noChangeArrowheads="1"/>
          </p:cNvSpPr>
          <p:nvPr/>
        </p:nvSpPr>
        <p:spPr bwMode="auto">
          <a:xfrm>
            <a:off x="3878263" y="5464176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1F497D"/>
                </a:solidFill>
              </a:rPr>
              <a:t>Đoạn thứ hai:</a:t>
            </a:r>
          </a:p>
        </p:txBody>
      </p:sp>
      <p:sp>
        <p:nvSpPr>
          <p:cNvPr id="7187" name="AutoShape 62"/>
          <p:cNvSpPr>
            <a:spLocks/>
          </p:cNvSpPr>
          <p:nvPr/>
        </p:nvSpPr>
        <p:spPr bwMode="auto">
          <a:xfrm>
            <a:off x="8077200" y="5164138"/>
            <a:ext cx="76200" cy="838200"/>
          </a:xfrm>
          <a:prstGeom prst="rightBrace">
            <a:avLst>
              <a:gd name="adj1" fmla="val 91667"/>
              <a:gd name="adj2" fmla="val 50000"/>
            </a:avLst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188" name="Text Box 63"/>
          <p:cNvSpPr txBox="1">
            <a:spLocks noChangeArrowheads="1"/>
          </p:cNvSpPr>
          <p:nvPr/>
        </p:nvSpPr>
        <p:spPr bwMode="auto">
          <a:xfrm>
            <a:off x="8229600" y="5240338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1F497D"/>
                </a:solidFill>
              </a:rPr>
              <a:t>28m</a:t>
            </a:r>
          </a:p>
        </p:txBody>
      </p:sp>
      <p:sp>
        <p:nvSpPr>
          <p:cNvPr id="7189" name="AutoShape 64"/>
          <p:cNvSpPr>
            <a:spLocks/>
          </p:cNvSpPr>
          <p:nvPr/>
        </p:nvSpPr>
        <p:spPr bwMode="auto">
          <a:xfrm rot="5400000" flipV="1">
            <a:off x="6354763" y="5659438"/>
            <a:ext cx="152400" cy="533400"/>
          </a:xfrm>
          <a:prstGeom prst="rightBrace">
            <a:avLst>
              <a:gd name="adj1" fmla="val 29167"/>
              <a:gd name="adj2" fmla="val 50000"/>
            </a:avLst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190" name="AutoShape 65"/>
          <p:cNvSpPr>
            <a:spLocks/>
          </p:cNvSpPr>
          <p:nvPr/>
        </p:nvSpPr>
        <p:spPr bwMode="auto">
          <a:xfrm rot="16200000" flipV="1">
            <a:off x="6777038" y="4135438"/>
            <a:ext cx="304800" cy="1600200"/>
          </a:xfrm>
          <a:prstGeom prst="rightBrace">
            <a:avLst>
              <a:gd name="adj1" fmla="val 43750"/>
              <a:gd name="adj2" fmla="val 50000"/>
            </a:avLst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191" name="Text Box 66"/>
          <p:cNvSpPr txBox="1">
            <a:spLocks noChangeArrowheads="1"/>
          </p:cNvSpPr>
          <p:nvPr/>
        </p:nvSpPr>
        <p:spPr bwMode="auto">
          <a:xfrm>
            <a:off x="6248400" y="60340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1F497D"/>
                </a:solidFill>
              </a:rPr>
              <a:t>?m</a:t>
            </a:r>
          </a:p>
        </p:txBody>
      </p:sp>
      <p:sp>
        <p:nvSpPr>
          <p:cNvPr id="7192" name="Text Box 67"/>
          <p:cNvSpPr txBox="1">
            <a:spLocks noChangeArrowheads="1"/>
          </p:cNvSpPr>
          <p:nvPr/>
        </p:nvSpPr>
        <p:spPr bwMode="auto">
          <a:xfrm>
            <a:off x="6781800" y="44021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1F497D"/>
                </a:solidFill>
              </a:rPr>
              <a:t>?m</a:t>
            </a:r>
          </a:p>
        </p:txBody>
      </p:sp>
      <p:sp>
        <p:nvSpPr>
          <p:cNvPr id="7193" name="Line 68"/>
          <p:cNvSpPr>
            <a:spLocks noChangeShapeType="1"/>
          </p:cNvSpPr>
          <p:nvPr/>
        </p:nvSpPr>
        <p:spPr bwMode="auto">
          <a:xfrm>
            <a:off x="7229475" y="5097463"/>
            <a:ext cx="0" cy="1524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94" name="Text Box 69"/>
          <p:cNvSpPr txBox="1">
            <a:spLocks noChangeArrowheads="1"/>
          </p:cNvSpPr>
          <p:nvPr/>
        </p:nvSpPr>
        <p:spPr bwMode="auto">
          <a:xfrm>
            <a:off x="3878263" y="4873626"/>
            <a:ext cx="2286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1F497D"/>
                </a:solidFill>
                <a:cs typeface="Times New Roman" panose="02020603050405020304" pitchFamily="18" charset="0"/>
              </a:rPr>
              <a:t>Đoạn thứ nhất:</a:t>
            </a:r>
          </a:p>
        </p:txBody>
      </p:sp>
    </p:spTree>
    <p:extLst>
      <p:ext uri="{BB962C8B-B14F-4D97-AF65-F5344CB8AC3E}">
        <p14:creationId xmlns:p14="http://schemas.microsoft.com/office/powerpoint/2010/main" val="319130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15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0" grpId="0"/>
      <p:bldP spid="215058" grpId="0"/>
      <p:bldP spid="2150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2133600" y="249238"/>
            <a:ext cx="6172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1F497D"/>
                </a:solidFill>
              </a:rPr>
              <a:t>                                    </a:t>
            </a:r>
            <a:r>
              <a:rPr lang="en-US" altLang="en-US" sz="2400" b="1" i="1" u="sng">
                <a:solidFill>
                  <a:srgbClr val="1F497D"/>
                </a:solidFill>
              </a:rPr>
              <a:t>Bài giải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1F497D"/>
                </a:solidFill>
              </a:rPr>
              <a:t>Ta có sơ đồ</a:t>
            </a:r>
            <a:r>
              <a:rPr lang="en-US" altLang="en-US" sz="2400">
                <a:solidFill>
                  <a:srgbClr val="1F497D"/>
                </a:solidFill>
              </a:rPr>
              <a:t>:</a:t>
            </a:r>
          </a:p>
        </p:txBody>
      </p:sp>
      <p:sp>
        <p:nvSpPr>
          <p:cNvPr id="5125" name="WordArt 23"/>
          <p:cNvSpPr>
            <a:spLocks noChangeArrowheads="1" noChangeShapeType="1" noTextEdit="1"/>
          </p:cNvSpPr>
          <p:nvPr/>
        </p:nvSpPr>
        <p:spPr bwMode="auto">
          <a:xfrm>
            <a:off x="1524000" y="178133"/>
            <a:ext cx="1600200" cy="304800"/>
          </a:xfrm>
          <a:prstGeom prst="rect">
            <a:avLst/>
          </a:prstGeom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solidFill>
                  <a:srgbClr val="4F81BD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Bài1</a:t>
            </a:r>
            <a:r>
              <a:rPr lang="en-US" sz="3600" kern="10" dirty="0">
                <a:solidFill>
                  <a:srgbClr val="4F81BD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 </a:t>
            </a:r>
          </a:p>
        </p:txBody>
      </p:sp>
      <p:sp>
        <p:nvSpPr>
          <p:cNvPr id="8196" name="Line 60"/>
          <p:cNvSpPr>
            <a:spLocks noChangeShapeType="1"/>
          </p:cNvSpPr>
          <p:nvPr/>
        </p:nvSpPr>
        <p:spPr bwMode="auto">
          <a:xfrm>
            <a:off x="3649663" y="2330450"/>
            <a:ext cx="533400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Line 61"/>
          <p:cNvSpPr>
            <a:spLocks noChangeShapeType="1"/>
          </p:cNvSpPr>
          <p:nvPr/>
        </p:nvSpPr>
        <p:spPr bwMode="auto">
          <a:xfrm>
            <a:off x="3622676" y="1762125"/>
            <a:ext cx="1611313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8" name="Line 62"/>
          <p:cNvSpPr>
            <a:spLocks noChangeShapeType="1"/>
          </p:cNvSpPr>
          <p:nvPr/>
        </p:nvSpPr>
        <p:spPr bwMode="auto">
          <a:xfrm>
            <a:off x="3649663" y="2254250"/>
            <a:ext cx="0" cy="1524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9" name="Line 63"/>
          <p:cNvSpPr>
            <a:spLocks noChangeShapeType="1"/>
          </p:cNvSpPr>
          <p:nvPr/>
        </p:nvSpPr>
        <p:spPr bwMode="auto">
          <a:xfrm>
            <a:off x="3878263" y="2330450"/>
            <a:ext cx="0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0" name="Line 65"/>
          <p:cNvSpPr>
            <a:spLocks noChangeShapeType="1"/>
          </p:cNvSpPr>
          <p:nvPr/>
        </p:nvSpPr>
        <p:spPr bwMode="auto">
          <a:xfrm>
            <a:off x="4191000" y="2254250"/>
            <a:ext cx="0" cy="1524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1" name="Line 68"/>
          <p:cNvSpPr>
            <a:spLocks noChangeShapeType="1"/>
          </p:cNvSpPr>
          <p:nvPr/>
        </p:nvSpPr>
        <p:spPr bwMode="auto">
          <a:xfrm>
            <a:off x="3581400" y="1676400"/>
            <a:ext cx="0" cy="1524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2" name="Line 71"/>
          <p:cNvSpPr>
            <a:spLocks noChangeShapeType="1"/>
          </p:cNvSpPr>
          <p:nvPr/>
        </p:nvSpPr>
        <p:spPr bwMode="auto">
          <a:xfrm>
            <a:off x="4156075" y="1676400"/>
            <a:ext cx="0" cy="1524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3" name="Line 72"/>
          <p:cNvSpPr>
            <a:spLocks noChangeShapeType="1"/>
          </p:cNvSpPr>
          <p:nvPr/>
        </p:nvSpPr>
        <p:spPr bwMode="auto">
          <a:xfrm>
            <a:off x="5257800" y="1685925"/>
            <a:ext cx="0" cy="1524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4" name="Text Box 73"/>
          <p:cNvSpPr txBox="1">
            <a:spLocks noChangeArrowheads="1"/>
          </p:cNvSpPr>
          <p:nvPr/>
        </p:nvSpPr>
        <p:spPr bwMode="auto">
          <a:xfrm>
            <a:off x="1452562" y="2057401"/>
            <a:ext cx="2052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1F497D"/>
                </a:solidFill>
                <a:latin typeface="VNI-Times" pitchFamily="2" charset="0"/>
              </a:rPr>
              <a:t>Đoạn thứ hai:</a:t>
            </a:r>
            <a:endParaRPr lang="en-US" altLang="en-US" sz="2000">
              <a:solidFill>
                <a:srgbClr val="1F497D"/>
              </a:solidFill>
            </a:endParaRPr>
          </a:p>
        </p:txBody>
      </p:sp>
      <p:sp>
        <p:nvSpPr>
          <p:cNvPr id="8205" name="AutoShape 75"/>
          <p:cNvSpPr>
            <a:spLocks/>
          </p:cNvSpPr>
          <p:nvPr/>
        </p:nvSpPr>
        <p:spPr bwMode="auto">
          <a:xfrm>
            <a:off x="5591175" y="1600200"/>
            <a:ext cx="76200" cy="838200"/>
          </a:xfrm>
          <a:prstGeom prst="rightBrace">
            <a:avLst>
              <a:gd name="adj1" fmla="val 91667"/>
              <a:gd name="adj2" fmla="val 50000"/>
            </a:avLst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206" name="Text Box 76"/>
          <p:cNvSpPr txBox="1">
            <a:spLocks noChangeArrowheads="1"/>
          </p:cNvSpPr>
          <p:nvPr/>
        </p:nvSpPr>
        <p:spPr bwMode="auto">
          <a:xfrm>
            <a:off x="5715000" y="1828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1F497D"/>
                </a:solidFill>
              </a:rPr>
              <a:t>28m</a:t>
            </a:r>
          </a:p>
        </p:txBody>
      </p:sp>
      <p:sp>
        <p:nvSpPr>
          <p:cNvPr id="8207" name="AutoShape 77"/>
          <p:cNvSpPr>
            <a:spLocks/>
          </p:cNvSpPr>
          <p:nvPr/>
        </p:nvSpPr>
        <p:spPr bwMode="auto">
          <a:xfrm rot="5400000" flipV="1">
            <a:off x="3840163" y="2247900"/>
            <a:ext cx="152400" cy="533400"/>
          </a:xfrm>
          <a:prstGeom prst="rightBrace">
            <a:avLst>
              <a:gd name="adj1" fmla="val 29167"/>
              <a:gd name="adj2" fmla="val 50000"/>
            </a:avLst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208" name="AutoShape 78"/>
          <p:cNvSpPr>
            <a:spLocks/>
          </p:cNvSpPr>
          <p:nvPr/>
        </p:nvSpPr>
        <p:spPr bwMode="auto">
          <a:xfrm rot="16200000" flipV="1">
            <a:off x="4262438" y="723900"/>
            <a:ext cx="304800" cy="1600200"/>
          </a:xfrm>
          <a:prstGeom prst="rightBrace">
            <a:avLst>
              <a:gd name="adj1" fmla="val 43750"/>
              <a:gd name="adj2" fmla="val 50000"/>
            </a:avLst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209" name="Text Box 79"/>
          <p:cNvSpPr txBox="1">
            <a:spLocks noChangeArrowheads="1"/>
          </p:cNvSpPr>
          <p:nvPr/>
        </p:nvSpPr>
        <p:spPr bwMode="auto">
          <a:xfrm>
            <a:off x="3733800" y="2622551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1F497D"/>
                </a:solidFill>
              </a:rPr>
              <a:t>?m</a:t>
            </a:r>
          </a:p>
        </p:txBody>
      </p:sp>
      <p:sp>
        <p:nvSpPr>
          <p:cNvPr id="8210" name="Text Box 80"/>
          <p:cNvSpPr txBox="1">
            <a:spLocks noChangeArrowheads="1"/>
          </p:cNvSpPr>
          <p:nvPr/>
        </p:nvSpPr>
        <p:spPr bwMode="auto">
          <a:xfrm>
            <a:off x="4267200" y="9906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1F497D"/>
                </a:solidFill>
              </a:rPr>
              <a:t>?m</a:t>
            </a:r>
          </a:p>
        </p:txBody>
      </p:sp>
      <p:sp>
        <p:nvSpPr>
          <p:cNvPr id="8211" name="Line 81"/>
          <p:cNvSpPr>
            <a:spLocks noChangeShapeType="1"/>
          </p:cNvSpPr>
          <p:nvPr/>
        </p:nvSpPr>
        <p:spPr bwMode="auto">
          <a:xfrm>
            <a:off x="4714875" y="1685925"/>
            <a:ext cx="0" cy="1524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2" name="Rectangle 85"/>
          <p:cNvSpPr>
            <a:spLocks noChangeArrowheads="1"/>
          </p:cNvSpPr>
          <p:nvPr/>
        </p:nvSpPr>
        <p:spPr bwMode="auto">
          <a:xfrm>
            <a:off x="762000" y="4784726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1F497D"/>
                </a:solidFill>
                <a:latin typeface="VNI-Times" pitchFamily="2" charset="0"/>
              </a:rPr>
              <a:t>        </a:t>
            </a:r>
            <a:endParaRPr lang="en-US" altLang="en-US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8213" name="Text Box 87"/>
          <p:cNvSpPr txBox="1">
            <a:spLocks noChangeArrowheads="1"/>
          </p:cNvSpPr>
          <p:nvPr/>
        </p:nvSpPr>
        <p:spPr bwMode="auto">
          <a:xfrm>
            <a:off x="1471613" y="1422401"/>
            <a:ext cx="228600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1F497D"/>
                </a:solidFill>
              </a:rPr>
              <a:t>Đoạn thứ nhất: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4191000" y="3059113"/>
            <a:ext cx="57150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cs typeface="Times New Roman" panose="02020603050405020304" pitchFamily="18" charset="0"/>
              </a:rPr>
              <a:t>Theo sơ đồ, tổng số phần bằng nhau là: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VNI-Times" pitchFamily="2" charset="0"/>
              </a:rPr>
              <a:t>             3 + 1 = 4 (phần)</a:t>
            </a: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4267200" y="4103688"/>
            <a:ext cx="44196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cs typeface="Times New Roman" panose="02020603050405020304" pitchFamily="18" charset="0"/>
              </a:rPr>
              <a:t>Đoạn thứ hai dài là: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VNI-Times" pitchFamily="2" charset="0"/>
              </a:rPr>
              <a:t>             28 : 4 x 1= 7 (m)</a:t>
            </a:r>
            <a:endParaRPr lang="en-US" altLang="en-US" sz="2400">
              <a:solidFill>
                <a:prstClr val="black"/>
              </a:solidFill>
              <a:latin typeface="VNI-Times" pitchFamily="2" charset="0"/>
            </a:endParaRP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4152900" y="5111751"/>
            <a:ext cx="3505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cs typeface="Times New Roman" panose="02020603050405020304" pitchFamily="18" charset="0"/>
              </a:rPr>
              <a:t>Đoạn thứ nhất dài là: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VNI-Times" pitchFamily="2" charset="0"/>
              </a:rPr>
              <a:t>             28 – 7= 21 (m)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5559425" y="5984876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cs typeface="Times New Roman" panose="02020603050405020304" pitchFamily="18" charset="0"/>
              </a:rPr>
              <a:t>Đáp số: 21m, 7m</a:t>
            </a:r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endParaRPr lang="en-US" altLang="en-US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06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7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03" grpId="0"/>
      <p:bldP spid="5149" grpId="0"/>
      <p:bldP spid="5151" grpId="0"/>
      <p:bldP spid="51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5"/>
          <p:cNvSpPr txBox="1">
            <a:spLocks noChangeArrowheads="1"/>
          </p:cNvSpPr>
          <p:nvPr/>
        </p:nvSpPr>
        <p:spPr bwMode="auto">
          <a:xfrm>
            <a:off x="5105400" y="26670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u="sng">
                <a:solidFill>
                  <a:srgbClr val="1F497D"/>
                </a:solidFill>
              </a:rPr>
              <a:t> Bài giải</a:t>
            </a:r>
            <a:r>
              <a:rPr lang="en-US" altLang="en-US" sz="2400">
                <a:solidFill>
                  <a:srgbClr val="1F497D"/>
                </a:solidFill>
              </a:rPr>
              <a:t>:</a:t>
            </a:r>
          </a:p>
        </p:txBody>
      </p:sp>
      <p:sp>
        <p:nvSpPr>
          <p:cNvPr id="9219" name="Line 16"/>
          <p:cNvSpPr>
            <a:spLocks noChangeShapeType="1"/>
          </p:cNvSpPr>
          <p:nvPr/>
        </p:nvSpPr>
        <p:spPr bwMode="auto">
          <a:xfrm>
            <a:off x="5867400" y="3276600"/>
            <a:ext cx="0" cy="350520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5" name="WordArt 23"/>
          <p:cNvSpPr>
            <a:spLocks noChangeArrowheads="1" noChangeShapeType="1" noTextEdit="1"/>
          </p:cNvSpPr>
          <p:nvPr/>
        </p:nvSpPr>
        <p:spPr bwMode="auto">
          <a:xfrm>
            <a:off x="1533525" y="384175"/>
            <a:ext cx="1600200" cy="304800"/>
          </a:xfrm>
          <a:prstGeom prst="rect">
            <a:avLst/>
          </a:prstGeom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>
                <a:solidFill>
                  <a:srgbClr val="4F81BD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en-US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Bài1</a:t>
            </a:r>
            <a:r>
              <a:rPr lang="en-US" sz="3600" kern="10">
                <a:solidFill>
                  <a:srgbClr val="4F81BD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 </a:t>
            </a:r>
          </a:p>
        </p:txBody>
      </p:sp>
      <p:sp>
        <p:nvSpPr>
          <p:cNvPr id="9221" name="Text Box 25"/>
          <p:cNvSpPr txBox="1">
            <a:spLocks noChangeArrowheads="1"/>
          </p:cNvSpPr>
          <p:nvPr/>
        </p:nvSpPr>
        <p:spPr bwMode="auto">
          <a:xfrm>
            <a:off x="1828800" y="2743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u="sng">
                <a:solidFill>
                  <a:srgbClr val="00B050"/>
                </a:solidFill>
              </a:rPr>
              <a:t>Cách 1</a:t>
            </a:r>
            <a:r>
              <a:rPr lang="en-US" altLang="en-US" sz="240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9222" name="Text Box 35"/>
          <p:cNvSpPr txBox="1">
            <a:spLocks noChangeArrowheads="1"/>
          </p:cNvSpPr>
          <p:nvPr/>
        </p:nvSpPr>
        <p:spPr bwMode="auto">
          <a:xfrm>
            <a:off x="7010400" y="2743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u="sng">
                <a:solidFill>
                  <a:srgbClr val="00B050"/>
                </a:solidFill>
              </a:rPr>
              <a:t>Cách 2</a:t>
            </a:r>
            <a:r>
              <a:rPr lang="en-US" altLang="en-US" sz="240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9223" name="Line 60"/>
          <p:cNvSpPr>
            <a:spLocks noChangeShapeType="1"/>
          </p:cNvSpPr>
          <p:nvPr/>
        </p:nvSpPr>
        <p:spPr bwMode="auto">
          <a:xfrm>
            <a:off x="3649663" y="2330450"/>
            <a:ext cx="533400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4" name="Line 61"/>
          <p:cNvSpPr>
            <a:spLocks noChangeShapeType="1"/>
          </p:cNvSpPr>
          <p:nvPr/>
        </p:nvSpPr>
        <p:spPr bwMode="auto">
          <a:xfrm>
            <a:off x="3622676" y="1762125"/>
            <a:ext cx="1611313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5" name="Line 62"/>
          <p:cNvSpPr>
            <a:spLocks noChangeShapeType="1"/>
          </p:cNvSpPr>
          <p:nvPr/>
        </p:nvSpPr>
        <p:spPr bwMode="auto">
          <a:xfrm>
            <a:off x="3649663" y="2254250"/>
            <a:ext cx="0" cy="1524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6" name="Line 63"/>
          <p:cNvSpPr>
            <a:spLocks noChangeShapeType="1"/>
          </p:cNvSpPr>
          <p:nvPr/>
        </p:nvSpPr>
        <p:spPr bwMode="auto">
          <a:xfrm>
            <a:off x="3878263" y="2330450"/>
            <a:ext cx="0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7" name="Line 65"/>
          <p:cNvSpPr>
            <a:spLocks noChangeShapeType="1"/>
          </p:cNvSpPr>
          <p:nvPr/>
        </p:nvSpPr>
        <p:spPr bwMode="auto">
          <a:xfrm>
            <a:off x="4191000" y="2254250"/>
            <a:ext cx="0" cy="1524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8" name="Line 68"/>
          <p:cNvSpPr>
            <a:spLocks noChangeShapeType="1"/>
          </p:cNvSpPr>
          <p:nvPr/>
        </p:nvSpPr>
        <p:spPr bwMode="auto">
          <a:xfrm>
            <a:off x="3581400" y="1676400"/>
            <a:ext cx="0" cy="1524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9" name="Line 71"/>
          <p:cNvSpPr>
            <a:spLocks noChangeShapeType="1"/>
          </p:cNvSpPr>
          <p:nvPr/>
        </p:nvSpPr>
        <p:spPr bwMode="auto">
          <a:xfrm>
            <a:off x="4156075" y="1676400"/>
            <a:ext cx="0" cy="1524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0" name="Line 72"/>
          <p:cNvSpPr>
            <a:spLocks noChangeShapeType="1"/>
          </p:cNvSpPr>
          <p:nvPr/>
        </p:nvSpPr>
        <p:spPr bwMode="auto">
          <a:xfrm>
            <a:off x="5257800" y="1685925"/>
            <a:ext cx="0" cy="1524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1" name="Text Box 73"/>
          <p:cNvSpPr txBox="1">
            <a:spLocks noChangeArrowheads="1"/>
          </p:cNvSpPr>
          <p:nvPr/>
        </p:nvSpPr>
        <p:spPr bwMode="auto">
          <a:xfrm>
            <a:off x="1452562" y="2057401"/>
            <a:ext cx="2052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1F497D"/>
                </a:solidFill>
                <a:latin typeface="VNI-Times" pitchFamily="2" charset="0"/>
              </a:rPr>
              <a:t>Đoạn thứ hai:</a:t>
            </a:r>
            <a:endParaRPr lang="en-US" altLang="en-US" sz="2000">
              <a:solidFill>
                <a:srgbClr val="1F497D"/>
              </a:solidFill>
            </a:endParaRPr>
          </a:p>
        </p:txBody>
      </p:sp>
      <p:sp>
        <p:nvSpPr>
          <p:cNvPr id="9232" name="AutoShape 75"/>
          <p:cNvSpPr>
            <a:spLocks/>
          </p:cNvSpPr>
          <p:nvPr/>
        </p:nvSpPr>
        <p:spPr bwMode="auto">
          <a:xfrm>
            <a:off x="5591175" y="1600200"/>
            <a:ext cx="76200" cy="838200"/>
          </a:xfrm>
          <a:prstGeom prst="rightBrace">
            <a:avLst>
              <a:gd name="adj1" fmla="val 91667"/>
              <a:gd name="adj2" fmla="val 50000"/>
            </a:avLst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233" name="Text Box 76"/>
          <p:cNvSpPr txBox="1">
            <a:spLocks noChangeArrowheads="1"/>
          </p:cNvSpPr>
          <p:nvPr/>
        </p:nvSpPr>
        <p:spPr bwMode="auto">
          <a:xfrm>
            <a:off x="5715000" y="1828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1F497D"/>
                </a:solidFill>
              </a:rPr>
              <a:t>28m</a:t>
            </a:r>
          </a:p>
        </p:txBody>
      </p:sp>
      <p:sp>
        <p:nvSpPr>
          <p:cNvPr id="9234" name="AutoShape 77"/>
          <p:cNvSpPr>
            <a:spLocks/>
          </p:cNvSpPr>
          <p:nvPr/>
        </p:nvSpPr>
        <p:spPr bwMode="auto">
          <a:xfrm rot="5400000" flipV="1">
            <a:off x="3840163" y="2247900"/>
            <a:ext cx="152400" cy="533400"/>
          </a:xfrm>
          <a:prstGeom prst="rightBrace">
            <a:avLst>
              <a:gd name="adj1" fmla="val 29167"/>
              <a:gd name="adj2" fmla="val 50000"/>
            </a:avLst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235" name="AutoShape 78"/>
          <p:cNvSpPr>
            <a:spLocks/>
          </p:cNvSpPr>
          <p:nvPr/>
        </p:nvSpPr>
        <p:spPr bwMode="auto">
          <a:xfrm rot="16200000" flipV="1">
            <a:off x="4262438" y="723900"/>
            <a:ext cx="304800" cy="1600200"/>
          </a:xfrm>
          <a:prstGeom prst="rightBrace">
            <a:avLst>
              <a:gd name="adj1" fmla="val 43750"/>
              <a:gd name="adj2" fmla="val 50000"/>
            </a:avLst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236" name="Text Box 79"/>
          <p:cNvSpPr txBox="1">
            <a:spLocks noChangeArrowheads="1"/>
          </p:cNvSpPr>
          <p:nvPr/>
        </p:nvSpPr>
        <p:spPr bwMode="auto">
          <a:xfrm>
            <a:off x="3733800" y="2622551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1F497D"/>
                </a:solidFill>
              </a:rPr>
              <a:t>?m</a:t>
            </a:r>
          </a:p>
        </p:txBody>
      </p:sp>
      <p:sp>
        <p:nvSpPr>
          <p:cNvPr id="9237" name="Text Box 80"/>
          <p:cNvSpPr txBox="1">
            <a:spLocks noChangeArrowheads="1"/>
          </p:cNvSpPr>
          <p:nvPr/>
        </p:nvSpPr>
        <p:spPr bwMode="auto">
          <a:xfrm>
            <a:off x="4267200" y="9906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1F497D"/>
                </a:solidFill>
              </a:rPr>
              <a:t>?m</a:t>
            </a:r>
          </a:p>
        </p:txBody>
      </p:sp>
      <p:sp>
        <p:nvSpPr>
          <p:cNvPr id="9238" name="Line 81"/>
          <p:cNvSpPr>
            <a:spLocks noChangeShapeType="1"/>
          </p:cNvSpPr>
          <p:nvPr/>
        </p:nvSpPr>
        <p:spPr bwMode="auto">
          <a:xfrm>
            <a:off x="4714875" y="1685925"/>
            <a:ext cx="0" cy="1524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9" name="Rectangle 84"/>
          <p:cNvSpPr>
            <a:spLocks noChangeArrowheads="1"/>
          </p:cNvSpPr>
          <p:nvPr/>
        </p:nvSpPr>
        <p:spPr bwMode="auto">
          <a:xfrm>
            <a:off x="4746625" y="3390901"/>
            <a:ext cx="6172200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1F497D"/>
                </a:solidFill>
                <a:latin typeface="VNI-Times" pitchFamily="2" charset="0"/>
              </a:rPr>
              <a:t>        </a:t>
            </a:r>
            <a:r>
              <a:rPr lang="en-US" altLang="en-US">
                <a:solidFill>
                  <a:srgbClr val="FF0000"/>
                </a:solidFill>
                <a:cs typeface="Times New Roman" panose="02020603050405020304" pitchFamily="18" charset="0"/>
              </a:rPr>
              <a:t>Tổng số phần bằng nhau là 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  <a:latin typeface="VNI-Times" pitchFamily="2" charset="0"/>
              </a:rPr>
              <a:t>             3 + 1 = 4 (phần)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  <a:cs typeface="Times New Roman" panose="02020603050405020304" pitchFamily="18" charset="0"/>
              </a:rPr>
              <a:t> Đoạn thứ nhất dài là: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  <a:latin typeface="VNI-Times" pitchFamily="2" charset="0"/>
              </a:rPr>
              <a:t>             28 : 4 x 3 = 21 (m)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  <a:cs typeface="Times New Roman" panose="02020603050405020304" pitchFamily="18" charset="0"/>
              </a:rPr>
              <a:t>Đoạn thứ hai dài là: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  <a:latin typeface="VNI-Times" pitchFamily="2" charset="0"/>
              </a:rPr>
              <a:t>             28 – 21 = 7 (m)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  <a:latin typeface="VNI-Times" pitchFamily="2" charset="0"/>
              </a:rPr>
              <a:t>           </a:t>
            </a:r>
            <a:r>
              <a:rPr lang="en-US" altLang="en-US">
                <a:solidFill>
                  <a:srgbClr val="FF0000"/>
                </a:solidFill>
                <a:cs typeface="Times New Roman" panose="02020603050405020304" pitchFamily="18" charset="0"/>
              </a:rPr>
              <a:t>Đáp số: 21m</a:t>
            </a:r>
            <a:r>
              <a:rPr lang="en-US" altLang="en-US">
                <a:solidFill>
                  <a:srgbClr val="FF0000"/>
                </a:solidFill>
                <a:latin typeface="VNI-Times" pitchFamily="2" charset="0"/>
              </a:rPr>
              <a:t>, 7m </a:t>
            </a:r>
          </a:p>
        </p:txBody>
      </p:sp>
      <p:sp>
        <p:nvSpPr>
          <p:cNvPr id="9240" name="Rectangle 85"/>
          <p:cNvSpPr>
            <a:spLocks noChangeArrowheads="1"/>
          </p:cNvSpPr>
          <p:nvPr/>
        </p:nvSpPr>
        <p:spPr bwMode="auto">
          <a:xfrm>
            <a:off x="762000" y="4784726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1F497D"/>
                </a:solidFill>
                <a:latin typeface="VNI-Times" pitchFamily="2" charset="0"/>
              </a:rPr>
              <a:t>        </a:t>
            </a:r>
            <a:endParaRPr lang="en-US" altLang="en-US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9241" name="Text Box 87"/>
          <p:cNvSpPr txBox="1">
            <a:spLocks noChangeArrowheads="1"/>
          </p:cNvSpPr>
          <p:nvPr/>
        </p:nvSpPr>
        <p:spPr bwMode="auto">
          <a:xfrm>
            <a:off x="1471613" y="1422401"/>
            <a:ext cx="228600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1F497D"/>
                </a:solidFill>
              </a:rPr>
              <a:t>Đoạn thứ nhất:</a:t>
            </a:r>
          </a:p>
        </p:txBody>
      </p:sp>
      <p:sp>
        <p:nvSpPr>
          <p:cNvPr id="9242" name="Text Box 29"/>
          <p:cNvSpPr txBox="1">
            <a:spLocks noChangeArrowheads="1"/>
          </p:cNvSpPr>
          <p:nvPr/>
        </p:nvSpPr>
        <p:spPr bwMode="auto">
          <a:xfrm>
            <a:off x="1524000" y="3352801"/>
            <a:ext cx="4267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cs typeface="Times New Roman" panose="02020603050405020304" pitchFamily="18" charset="0"/>
              </a:rPr>
              <a:t>Tổng số phần bằng nhau là: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VNI-Times" pitchFamily="2" charset="0"/>
              </a:rPr>
              <a:t>             3 + 1 = 4 (phần)</a:t>
            </a:r>
          </a:p>
        </p:txBody>
      </p:sp>
      <p:sp>
        <p:nvSpPr>
          <p:cNvPr id="9243" name="Text Box 31"/>
          <p:cNvSpPr txBox="1">
            <a:spLocks noChangeArrowheads="1"/>
          </p:cNvSpPr>
          <p:nvPr/>
        </p:nvSpPr>
        <p:spPr bwMode="auto">
          <a:xfrm>
            <a:off x="1524000" y="4267201"/>
            <a:ext cx="4419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cs typeface="Times New Roman" panose="02020603050405020304" pitchFamily="18" charset="0"/>
              </a:rPr>
              <a:t>Đoạn thứ hai dài là: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cs typeface="Times New Roman" panose="02020603050405020304" pitchFamily="18" charset="0"/>
              </a:rPr>
              <a:t>             28 : 4 x 1= 7 (m)</a:t>
            </a:r>
            <a:endParaRPr lang="en-US" altLang="en-US" sz="240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9244" name="Text Box 32"/>
          <p:cNvSpPr txBox="1">
            <a:spLocks noChangeArrowheads="1"/>
          </p:cNvSpPr>
          <p:nvPr/>
        </p:nvSpPr>
        <p:spPr bwMode="auto">
          <a:xfrm>
            <a:off x="1828800" y="5105401"/>
            <a:ext cx="3505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cs typeface="Times New Roman" panose="02020603050405020304" pitchFamily="18" charset="0"/>
              </a:rPr>
              <a:t>Đoạn thứ nhất dài là: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VNI-Times" pitchFamily="2" charset="0"/>
              </a:rPr>
              <a:t>             28 – 7= 21 (m)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245" name="Text Box 33"/>
          <p:cNvSpPr txBox="1">
            <a:spLocks noChangeArrowheads="1"/>
          </p:cNvSpPr>
          <p:nvPr/>
        </p:nvSpPr>
        <p:spPr bwMode="auto">
          <a:xfrm>
            <a:off x="1905000" y="6096001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cs typeface="Times New Roman" panose="02020603050405020304" pitchFamily="18" charset="0"/>
              </a:rPr>
              <a:t>Đáp số: 21m, </a:t>
            </a:r>
            <a:r>
              <a:rPr lang="en-US" altLang="en-US" sz="2400">
                <a:solidFill>
                  <a:srgbClr val="0000FF"/>
                </a:solidFill>
                <a:latin typeface="VNI-Times" pitchFamily="2" charset="0"/>
              </a:rPr>
              <a:t>7m</a:t>
            </a:r>
            <a:r>
              <a:rPr lang="en-US" altLang="en-US">
                <a:solidFill>
                  <a:srgbClr val="0000FF"/>
                </a:solidFill>
              </a:rPr>
              <a:t> </a:t>
            </a:r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0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1828800" y="457201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i="1" u="sng">
                <a:solidFill>
                  <a:srgbClr val="1F497D"/>
                </a:solidFill>
              </a:rPr>
              <a:t>Bài 3</a:t>
            </a:r>
            <a:r>
              <a:rPr lang="en-US" altLang="en-US">
                <a:solidFill>
                  <a:srgbClr val="1F497D"/>
                </a:solidFill>
              </a:rPr>
              <a:t>:</a:t>
            </a:r>
          </a:p>
        </p:txBody>
      </p:sp>
      <p:sp>
        <p:nvSpPr>
          <p:cNvPr id="10243" name="Text Box 10"/>
          <p:cNvSpPr txBox="1">
            <a:spLocks noChangeArrowheads="1"/>
          </p:cNvSpPr>
          <p:nvPr/>
        </p:nvSpPr>
        <p:spPr bwMode="auto">
          <a:xfrm>
            <a:off x="1981200" y="914401"/>
            <a:ext cx="8153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indent="568325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</a:rPr>
              <a:t>Tổng hai số là 72. Tìm hai số đó, biết rằng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</a:rPr>
              <a:t>Nếu số lớn giảm 5 lần thì được số bé.</a:t>
            </a:r>
          </a:p>
        </p:txBody>
      </p:sp>
      <p:sp>
        <p:nvSpPr>
          <p:cNvPr id="221195" name="Line 11"/>
          <p:cNvSpPr>
            <a:spLocks noChangeShapeType="1"/>
          </p:cNvSpPr>
          <p:nvPr/>
        </p:nvSpPr>
        <p:spPr bwMode="auto">
          <a:xfrm>
            <a:off x="2667000" y="1371600"/>
            <a:ext cx="24384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1198" name="Line 14"/>
          <p:cNvSpPr>
            <a:spLocks noChangeShapeType="1"/>
          </p:cNvSpPr>
          <p:nvPr/>
        </p:nvSpPr>
        <p:spPr bwMode="auto">
          <a:xfrm>
            <a:off x="2743200" y="2057400"/>
            <a:ext cx="51816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1201" name="Line 17"/>
          <p:cNvSpPr>
            <a:spLocks noChangeShapeType="1"/>
          </p:cNvSpPr>
          <p:nvPr/>
        </p:nvSpPr>
        <p:spPr bwMode="auto">
          <a:xfrm>
            <a:off x="5486400" y="1371600"/>
            <a:ext cx="18288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1204" name="Text Box 20"/>
          <p:cNvSpPr txBox="1">
            <a:spLocks noChangeArrowheads="1"/>
          </p:cNvSpPr>
          <p:nvPr/>
        </p:nvSpPr>
        <p:spPr bwMode="auto">
          <a:xfrm>
            <a:off x="5105400" y="2971801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i="1" u="sng">
                <a:solidFill>
                  <a:srgbClr val="1F497D"/>
                </a:solidFill>
              </a:rPr>
              <a:t>Tóm tắt</a:t>
            </a:r>
            <a:r>
              <a:rPr lang="en-US" altLang="en-US">
                <a:solidFill>
                  <a:srgbClr val="1F497D"/>
                </a:solidFill>
              </a:rPr>
              <a:t>:</a:t>
            </a:r>
          </a:p>
        </p:txBody>
      </p:sp>
      <p:sp>
        <p:nvSpPr>
          <p:cNvPr id="221226" name="Rectangle 42"/>
          <p:cNvSpPr>
            <a:spLocks noChangeArrowheads="1"/>
          </p:cNvSpPr>
          <p:nvPr/>
        </p:nvSpPr>
        <p:spPr bwMode="auto">
          <a:xfrm>
            <a:off x="2286000" y="400050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bé</a:t>
            </a:r>
            <a:r>
              <a:rPr lang="en-US" altLang="en-US" sz="24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1227" name="Rectangle 43"/>
          <p:cNvSpPr>
            <a:spLocks noChangeArrowheads="1"/>
          </p:cNvSpPr>
          <p:nvPr/>
        </p:nvSpPr>
        <p:spPr bwMode="auto">
          <a:xfrm>
            <a:off x="2286000" y="4657725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Số</a:t>
            </a:r>
            <a:r>
              <a:rPr lang="en-US" altLang="en-US" sz="24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2400" b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lớn</a:t>
            </a:r>
            <a:r>
              <a:rPr lang="en-US" altLang="en-US" sz="24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:</a:t>
            </a:r>
          </a:p>
        </p:txBody>
      </p:sp>
      <p:sp>
        <p:nvSpPr>
          <p:cNvPr id="8204" name="Line 44"/>
          <p:cNvSpPr>
            <a:spLocks noChangeShapeType="1"/>
          </p:cNvSpPr>
          <p:nvPr/>
        </p:nvSpPr>
        <p:spPr bwMode="auto">
          <a:xfrm>
            <a:off x="3657600" y="4267200"/>
            <a:ext cx="990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5" name="Line 45"/>
          <p:cNvSpPr>
            <a:spLocks noChangeShapeType="1"/>
          </p:cNvSpPr>
          <p:nvPr/>
        </p:nvSpPr>
        <p:spPr bwMode="auto">
          <a:xfrm>
            <a:off x="3657600" y="4191000"/>
            <a:ext cx="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6" name="Line 46"/>
          <p:cNvSpPr>
            <a:spLocks noChangeShapeType="1"/>
          </p:cNvSpPr>
          <p:nvPr/>
        </p:nvSpPr>
        <p:spPr bwMode="auto">
          <a:xfrm>
            <a:off x="3657600" y="4953000"/>
            <a:ext cx="990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7" name="Line 47"/>
          <p:cNvSpPr>
            <a:spLocks noChangeShapeType="1"/>
          </p:cNvSpPr>
          <p:nvPr/>
        </p:nvSpPr>
        <p:spPr bwMode="auto">
          <a:xfrm>
            <a:off x="4648200" y="4953000"/>
            <a:ext cx="990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8" name="Line 48"/>
          <p:cNvSpPr>
            <a:spLocks noChangeShapeType="1"/>
          </p:cNvSpPr>
          <p:nvPr/>
        </p:nvSpPr>
        <p:spPr bwMode="auto">
          <a:xfrm>
            <a:off x="5638800" y="4953000"/>
            <a:ext cx="990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9" name="Line 49"/>
          <p:cNvSpPr>
            <a:spLocks noChangeShapeType="1"/>
          </p:cNvSpPr>
          <p:nvPr/>
        </p:nvSpPr>
        <p:spPr bwMode="auto">
          <a:xfrm>
            <a:off x="6650038" y="4953000"/>
            <a:ext cx="990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0" name="Line 50"/>
          <p:cNvSpPr>
            <a:spLocks noChangeShapeType="1"/>
          </p:cNvSpPr>
          <p:nvPr/>
        </p:nvSpPr>
        <p:spPr bwMode="auto">
          <a:xfrm>
            <a:off x="7696200" y="4953000"/>
            <a:ext cx="990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1" name="Line 51"/>
          <p:cNvSpPr>
            <a:spLocks noChangeShapeType="1"/>
          </p:cNvSpPr>
          <p:nvPr/>
        </p:nvSpPr>
        <p:spPr bwMode="auto">
          <a:xfrm>
            <a:off x="4648200" y="4191000"/>
            <a:ext cx="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2" name="Line 52"/>
          <p:cNvSpPr>
            <a:spLocks noChangeShapeType="1"/>
          </p:cNvSpPr>
          <p:nvPr/>
        </p:nvSpPr>
        <p:spPr bwMode="auto">
          <a:xfrm>
            <a:off x="3657600" y="4800600"/>
            <a:ext cx="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3" name="Line 53"/>
          <p:cNvSpPr>
            <a:spLocks noChangeShapeType="1"/>
          </p:cNvSpPr>
          <p:nvPr/>
        </p:nvSpPr>
        <p:spPr bwMode="auto">
          <a:xfrm>
            <a:off x="4648200" y="4800600"/>
            <a:ext cx="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4" name="Line 54"/>
          <p:cNvSpPr>
            <a:spLocks noChangeShapeType="1"/>
          </p:cNvSpPr>
          <p:nvPr/>
        </p:nvSpPr>
        <p:spPr bwMode="auto">
          <a:xfrm>
            <a:off x="5638800" y="4800600"/>
            <a:ext cx="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5" name="Line 55"/>
          <p:cNvSpPr>
            <a:spLocks noChangeShapeType="1"/>
          </p:cNvSpPr>
          <p:nvPr/>
        </p:nvSpPr>
        <p:spPr bwMode="auto">
          <a:xfrm>
            <a:off x="6629400" y="4800600"/>
            <a:ext cx="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6" name="Line 56"/>
          <p:cNvSpPr>
            <a:spLocks noChangeShapeType="1"/>
          </p:cNvSpPr>
          <p:nvPr/>
        </p:nvSpPr>
        <p:spPr bwMode="auto">
          <a:xfrm>
            <a:off x="7662863" y="4800600"/>
            <a:ext cx="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7" name="Line 57"/>
          <p:cNvSpPr>
            <a:spLocks noChangeShapeType="1"/>
          </p:cNvSpPr>
          <p:nvPr/>
        </p:nvSpPr>
        <p:spPr bwMode="auto">
          <a:xfrm>
            <a:off x="8686800" y="4800600"/>
            <a:ext cx="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4" name="Freeform 60"/>
          <p:cNvSpPr>
            <a:spLocks/>
          </p:cNvSpPr>
          <p:nvPr/>
        </p:nvSpPr>
        <p:spPr bwMode="auto">
          <a:xfrm>
            <a:off x="3657600" y="4038601"/>
            <a:ext cx="960438" cy="104775"/>
          </a:xfrm>
          <a:custGeom>
            <a:avLst/>
            <a:gdLst>
              <a:gd name="T0" fmla="*/ 0 w 1872"/>
              <a:gd name="T1" fmla="*/ 2147483647 h 192"/>
              <a:gd name="T2" fmla="*/ 2147483647 w 1872"/>
              <a:gd name="T3" fmla="*/ 0 h 192"/>
              <a:gd name="T4" fmla="*/ 2147483647 w 1872"/>
              <a:gd name="T5" fmla="*/ 2147483647 h 192"/>
              <a:gd name="T6" fmla="*/ 0 60000 65536"/>
              <a:gd name="T7" fmla="*/ 0 60000 65536"/>
              <a:gd name="T8" fmla="*/ 0 60000 65536"/>
              <a:gd name="T9" fmla="*/ 0 w 1872"/>
              <a:gd name="T10" fmla="*/ 0 h 192"/>
              <a:gd name="T11" fmla="*/ 1872 w 1872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192">
                <a:moveTo>
                  <a:pt x="0" y="192"/>
                </a:moveTo>
                <a:cubicBezTo>
                  <a:pt x="348" y="96"/>
                  <a:pt x="696" y="0"/>
                  <a:pt x="1008" y="0"/>
                </a:cubicBezTo>
                <a:cubicBezTo>
                  <a:pt x="1320" y="0"/>
                  <a:pt x="1596" y="96"/>
                  <a:pt x="1872" y="192"/>
                </a:cubicBezTo>
              </a:path>
            </a:pathLst>
          </a:cu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21" name="Freeform 61"/>
          <p:cNvSpPr>
            <a:spLocks/>
          </p:cNvSpPr>
          <p:nvPr/>
        </p:nvSpPr>
        <p:spPr bwMode="auto">
          <a:xfrm>
            <a:off x="3657600" y="5029200"/>
            <a:ext cx="5029200" cy="261938"/>
          </a:xfrm>
          <a:custGeom>
            <a:avLst/>
            <a:gdLst>
              <a:gd name="T0" fmla="*/ 0 w 3168"/>
              <a:gd name="T1" fmla="*/ 0 h 192"/>
              <a:gd name="T2" fmla="*/ 2147483647 w 3168"/>
              <a:gd name="T3" fmla="*/ 2147483647 h 192"/>
              <a:gd name="T4" fmla="*/ 2147483647 w 3168"/>
              <a:gd name="T5" fmla="*/ 0 h 192"/>
              <a:gd name="T6" fmla="*/ 0 60000 65536"/>
              <a:gd name="T7" fmla="*/ 0 60000 65536"/>
              <a:gd name="T8" fmla="*/ 0 60000 65536"/>
              <a:gd name="T9" fmla="*/ 0 w 3168"/>
              <a:gd name="T10" fmla="*/ 0 h 192"/>
              <a:gd name="T11" fmla="*/ 3168 w 316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68" h="192">
                <a:moveTo>
                  <a:pt x="0" y="0"/>
                </a:moveTo>
                <a:cubicBezTo>
                  <a:pt x="528" y="96"/>
                  <a:pt x="1056" y="192"/>
                  <a:pt x="1584" y="192"/>
                </a:cubicBezTo>
                <a:cubicBezTo>
                  <a:pt x="2112" y="192"/>
                  <a:pt x="2640" y="96"/>
                  <a:pt x="3168" y="0"/>
                </a:cubicBezTo>
              </a:path>
            </a:pathLst>
          </a:cu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22" name="AutoShape 62"/>
          <p:cNvSpPr>
            <a:spLocks/>
          </p:cNvSpPr>
          <p:nvPr/>
        </p:nvSpPr>
        <p:spPr bwMode="auto">
          <a:xfrm>
            <a:off x="8763001" y="4191000"/>
            <a:ext cx="136525" cy="838200"/>
          </a:xfrm>
          <a:prstGeom prst="rightBrace">
            <a:avLst>
              <a:gd name="adj1" fmla="val 51163"/>
              <a:gd name="adj2" fmla="val 50000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21247" name="Rectangle 63"/>
          <p:cNvSpPr>
            <a:spLocks noChangeArrowheads="1"/>
          </p:cNvSpPr>
          <p:nvPr/>
        </p:nvSpPr>
        <p:spPr bwMode="auto">
          <a:xfrm>
            <a:off x="5964238" y="5164138"/>
            <a:ext cx="38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?</a:t>
            </a:r>
          </a:p>
        </p:txBody>
      </p:sp>
      <p:sp>
        <p:nvSpPr>
          <p:cNvPr id="221248" name="Rectangle 64"/>
          <p:cNvSpPr>
            <a:spLocks noChangeArrowheads="1"/>
          </p:cNvSpPr>
          <p:nvPr/>
        </p:nvSpPr>
        <p:spPr bwMode="auto">
          <a:xfrm>
            <a:off x="4038600" y="3581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?</a:t>
            </a:r>
          </a:p>
        </p:txBody>
      </p:sp>
      <p:sp>
        <p:nvSpPr>
          <p:cNvPr id="221249" name="Rectangle 65"/>
          <p:cNvSpPr>
            <a:spLocks noChangeArrowheads="1"/>
          </p:cNvSpPr>
          <p:nvPr/>
        </p:nvSpPr>
        <p:spPr bwMode="auto">
          <a:xfrm>
            <a:off x="8915400" y="4343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411310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04" grpId="0"/>
      <p:bldP spid="221227" grpId="0"/>
      <p:bldP spid="8222" grpId="0" animBg="1"/>
      <p:bldP spid="221247" grpId="0"/>
      <p:bldP spid="2212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755</Words>
  <Application>Microsoft Office PowerPoint</Application>
  <PresentationFormat>Widescreen</PresentationFormat>
  <Paragraphs>142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宋体</vt:lpstr>
      <vt:lpstr>.VnTime</vt:lpstr>
      <vt:lpstr>Arial</vt:lpstr>
      <vt:lpstr>Calibri</vt:lpstr>
      <vt:lpstr>等线</vt:lpstr>
      <vt:lpstr>HP001 4 hàng</vt:lpstr>
      <vt:lpstr>Times New Roman</vt:lpstr>
      <vt:lpstr>VNI-Times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2023-03-23T07:37:22Z</dcterms:created>
  <dcterms:modified xsi:type="dcterms:W3CDTF">2023-03-23T07:38:39Z</dcterms:modified>
</cp:coreProperties>
</file>