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18ADA-064D-4EFF-ACFC-DCF5D6E1592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80887-5990-4C4B-9166-A8E7A976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3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DB31EB8-6C5C-48BF-BDF5-1D17700BD3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35FB18-3521-426F-A345-1D062FCBE07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A1F08D2-82B1-4556-A52D-51E67C93F7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DDF98FD-6567-4F72-98C2-B64B1CAED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71EEBA-F5C7-4565-B0C6-A32F2F057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69BB9C-7885-45E1-A9DA-41C2320E3A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85D04A-5207-41AD-84F5-62C839F862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01259-8CCF-4145-B8D7-E27F62FF365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1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1E4AC6-F678-438D-BB09-F9197E86C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0C54F7-8558-44B3-A170-A44B8BC0E4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DE9731-EE67-4789-AA4D-7B17C9433C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08872A-B114-412A-B447-B346B70358D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20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B57C91-BAF4-42DE-B288-EBEF270D9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C80C1-4463-4477-AA9D-23FA150850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C37DD3-6F97-42A1-8DD7-5AF6FD9D0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6B3071-0CF8-4876-A136-7E68B22ADF0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3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A64D97-8B73-416F-B8D8-FCA88D177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FAEA75-31D8-4DA8-A97E-71D3085C0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2223D1-7AC4-404D-BC1A-4DBE60709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B53D1B-C64A-41A4-B29D-B7817123662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11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BEAD5-A554-47D5-8EB1-FDACB6E3A0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E56437-C7D6-4A2D-82E6-F1B889E3F2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D6884A-F4C2-48E1-8220-DB3E33680B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2DA0BE-1B36-408D-A6AB-A0458703572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8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CA6EE8-3B6D-477C-BAD7-DB17B2C75B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B982E3-2522-4633-BC77-CA7744023C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2B52B9-A985-4601-83D4-0DF14D969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3448FE-CD18-4170-A27D-94DA2052538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6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3F63840-9D7E-44FD-9C9E-436D5ED90C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B53741-C7F8-42C5-BC88-6E5AECAFD1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565479-C6BE-4D60-9C9E-111A4AA19F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56F662-8F36-40BE-ADD6-ACDA76955D1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18AA897-E548-4350-B384-EA08A4C27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332033-71B9-4308-B6C9-3D99B5153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C93A8A-8B68-4EB8-96D4-905444DBC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FE5309-3C26-48EB-8DA8-C41163C8861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0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7047B5-ECF2-4E53-8F27-B479EB4328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1BC747-2D7B-483C-858A-5866325BB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1CAB974-A044-471F-A654-91960AE1FB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6BE032-97B6-4D5F-B4FA-84087E8224F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2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0928AB-46E4-417C-A983-822A466B7D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504B77-C745-4B7D-A07E-A8214D2C1A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4DF7E7-0895-47A8-BEBC-BD93FF0F4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0875C9-62C2-4AED-AB90-6B1A34DE376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4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80961B-0F73-4222-BF52-5D7613D6F2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AB13E4-1601-458E-A3BF-3931DCA40A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2915C9-4C44-4A3D-82DE-7EE0A65007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7BDE5F-76A9-4FAF-A609-32FD37AEF34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6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3B2D98-8B36-4746-936F-2872E2B963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90A17F-5914-4990-B164-AF62E2B65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DC7433-7F5A-428D-9CD0-1955F43B0D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1E95AD2-FC58-48A0-8781-DA45960110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5C015E-8DB6-423F-881E-F75A7D15E9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2B562A-6216-4A47-ACBD-9892DA42589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6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Bemua">
            <a:extLst>
              <a:ext uri="{FF2B5EF4-FFF2-40B4-BE49-F238E27FC236}">
                <a16:creationId xmlns:a16="http://schemas.microsoft.com/office/drawing/2014/main" id="{63334EC5-185C-494E-B957-AEBC058603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5626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Bemua">
            <a:extLst>
              <a:ext uri="{FF2B5EF4-FFF2-40B4-BE49-F238E27FC236}">
                <a16:creationId xmlns:a16="http://schemas.microsoft.com/office/drawing/2014/main" id="{EC04F09D-7F74-4C09-B7B2-EDDA5BF4A88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62600"/>
            <a:ext cx="198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Bemua">
            <a:extLst>
              <a:ext uri="{FF2B5EF4-FFF2-40B4-BE49-F238E27FC236}">
                <a16:creationId xmlns:a16="http://schemas.microsoft.com/office/drawing/2014/main" id="{668B0837-923A-453F-9BB3-F14C6D4457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638800"/>
            <a:ext cx="19050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1">
            <a:extLst>
              <a:ext uri="{FF2B5EF4-FFF2-40B4-BE49-F238E27FC236}">
                <a16:creationId xmlns:a16="http://schemas.microsoft.com/office/drawing/2014/main" id="{22FF87B3-BE85-44C5-9ABE-4472CCFB5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1001"/>
            <a:ext cx="7467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30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>
            <a:extLst>
              <a:ext uri="{FF2B5EF4-FFF2-40B4-BE49-F238E27FC236}">
                <a16:creationId xmlns:a16="http://schemas.microsoft.com/office/drawing/2014/main" id="{1DA0FB0C-051E-4253-AC73-BBB0883F6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384175"/>
            <a:ext cx="2971800" cy="1752600"/>
          </a:xfrm>
          <a:prstGeom prst="flowChartProcess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" name="Group 35">
            <a:extLst>
              <a:ext uri="{FF2B5EF4-FFF2-40B4-BE49-F238E27FC236}">
                <a16:creationId xmlns:a16="http://schemas.microsoft.com/office/drawing/2014/main" id="{FCC009BD-5D73-4B54-AD26-7784D04835D8}"/>
              </a:ext>
            </a:extLst>
          </p:cNvPr>
          <p:cNvGrpSpPr>
            <a:grpSpLocks/>
          </p:cNvGrpSpPr>
          <p:nvPr/>
        </p:nvGrpSpPr>
        <p:grpSpPr bwMode="auto">
          <a:xfrm>
            <a:off x="4438650" y="384175"/>
            <a:ext cx="2971800" cy="1752600"/>
            <a:chOff x="3600" y="1632"/>
            <a:chExt cx="1872" cy="1104"/>
          </a:xfrm>
        </p:grpSpPr>
        <p:sp>
          <p:nvSpPr>
            <p:cNvPr id="5139" name="Rectangle 6">
              <a:extLst>
                <a:ext uri="{FF2B5EF4-FFF2-40B4-BE49-F238E27FC236}">
                  <a16:creationId xmlns:a16="http://schemas.microsoft.com/office/drawing/2014/main" id="{5C3301DA-B686-42E3-9980-33A8EEDCD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259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0" name="Rectangle 7">
              <a:extLst>
                <a:ext uri="{FF2B5EF4-FFF2-40B4-BE49-F238E27FC236}">
                  <a16:creationId xmlns:a16="http://schemas.microsoft.com/office/drawing/2014/main" id="{9799F333-8D8D-41E1-B891-FC1ED67AA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59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1" name="Rectangle 8">
              <a:extLst>
                <a:ext uri="{FF2B5EF4-FFF2-40B4-BE49-F238E27FC236}">
                  <a16:creationId xmlns:a16="http://schemas.microsoft.com/office/drawing/2014/main" id="{1787048F-596A-4557-8E5B-7D61FF805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16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2" name="Rectangle 9">
              <a:extLst>
                <a:ext uri="{FF2B5EF4-FFF2-40B4-BE49-F238E27FC236}">
                  <a16:creationId xmlns:a16="http://schemas.microsoft.com/office/drawing/2014/main" id="{AFA4FA8F-C23C-47C6-A1A3-6DB215CF0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6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8682" name="Text Box 10">
            <a:extLst>
              <a:ext uri="{FF2B5EF4-FFF2-40B4-BE49-F238E27FC236}">
                <a16:creationId xmlns:a16="http://schemas.microsoft.com/office/drawing/2014/main" id="{7AC22311-8DFA-4422-8819-0C5F3CC26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19401"/>
            <a:ext cx="51816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1. Đúng ghi Đ, sai ghi S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Trong hình bên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0">
                <a:solidFill>
                  <a:srgbClr val="000000"/>
                </a:solidFill>
              </a:rPr>
              <a:t>a) AB và DC là hai cạnh đối diện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0">
                <a:solidFill>
                  <a:srgbClr val="000000"/>
                </a:solidFill>
              </a:rPr>
              <a:t>song song và bằng nhau.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0">
                <a:solidFill>
                  <a:srgbClr val="000000"/>
                </a:solidFill>
              </a:rPr>
              <a:t>b) AB vuông góc với AD.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0">
                <a:solidFill>
                  <a:srgbClr val="000000"/>
                </a:solidFill>
              </a:rPr>
              <a:t>c) Hình tứ giác ABCD có 4 góc vuông.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0">
                <a:solidFill>
                  <a:srgbClr val="000000"/>
                </a:solidFill>
              </a:rPr>
              <a:t>d) Hình tứ giác ABCD có 4 cạnh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0">
                <a:solidFill>
                  <a:srgbClr val="000000"/>
                </a:solidFill>
              </a:rPr>
              <a:t> bằng nhau.</a:t>
            </a:r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63580448-D328-40FE-920B-7C119A17D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038600"/>
            <a:ext cx="381000" cy="3810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28687" name="Rectangle 15">
            <a:extLst>
              <a:ext uri="{FF2B5EF4-FFF2-40B4-BE49-F238E27FC236}">
                <a16:creationId xmlns:a16="http://schemas.microsoft.com/office/drawing/2014/main" id="{26DC4936-C4AE-4077-93D7-3DE256A22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572000"/>
            <a:ext cx="381000" cy="3810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28688" name="Rectangle 16">
            <a:extLst>
              <a:ext uri="{FF2B5EF4-FFF2-40B4-BE49-F238E27FC236}">
                <a16:creationId xmlns:a16="http://schemas.microsoft.com/office/drawing/2014/main" id="{EE7557DA-166A-44C5-A15E-2569E6878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105400"/>
            <a:ext cx="381000" cy="3810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28689" name="Rectangle 17">
            <a:extLst>
              <a:ext uri="{FF2B5EF4-FFF2-40B4-BE49-F238E27FC236}">
                <a16:creationId xmlns:a16="http://schemas.microsoft.com/office/drawing/2014/main" id="{60D94A10-04F3-4762-A332-2B4EE5F9F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943600"/>
            <a:ext cx="381000" cy="3810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</a:t>
            </a:r>
          </a:p>
        </p:txBody>
      </p:sp>
      <p:grpSp>
        <p:nvGrpSpPr>
          <p:cNvPr id="3" name="Group 36">
            <a:extLst>
              <a:ext uri="{FF2B5EF4-FFF2-40B4-BE49-F238E27FC236}">
                <a16:creationId xmlns:a16="http://schemas.microsoft.com/office/drawing/2014/main" id="{E0F52200-BB2F-4838-8CF3-48CE08BBDAE4}"/>
              </a:ext>
            </a:extLst>
          </p:cNvPr>
          <p:cNvGrpSpPr>
            <a:grpSpLocks/>
          </p:cNvGrpSpPr>
          <p:nvPr/>
        </p:nvGrpSpPr>
        <p:grpSpPr bwMode="auto">
          <a:xfrm>
            <a:off x="4133850" y="-36513"/>
            <a:ext cx="3595688" cy="2554288"/>
            <a:chOff x="3408" y="1367"/>
            <a:chExt cx="2265" cy="1609"/>
          </a:xfrm>
        </p:grpSpPr>
        <p:sp>
          <p:nvSpPr>
            <p:cNvPr id="5135" name="Text Box 21">
              <a:extLst>
                <a:ext uri="{FF2B5EF4-FFF2-40B4-BE49-F238E27FC236}">
                  <a16:creationId xmlns:a16="http://schemas.microsoft.com/office/drawing/2014/main" id="{A8F46903-8A0B-4019-AE55-B30B1576A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44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136" name="Text Box 22">
              <a:extLst>
                <a:ext uri="{FF2B5EF4-FFF2-40B4-BE49-F238E27FC236}">
                  <a16:creationId xmlns:a16="http://schemas.microsoft.com/office/drawing/2014/main" id="{D48B6B20-1FC5-4FF5-9E7E-9E50A804F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2" y="1367"/>
              <a:ext cx="22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137" name="Text Box 23">
              <a:extLst>
                <a:ext uri="{FF2B5EF4-FFF2-40B4-BE49-F238E27FC236}">
                  <a16:creationId xmlns:a16="http://schemas.microsoft.com/office/drawing/2014/main" id="{287185A0-92F5-44AD-A540-EE4EFFE81C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745"/>
              <a:ext cx="1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5138" name="Text Box 24">
              <a:extLst>
                <a:ext uri="{FF2B5EF4-FFF2-40B4-BE49-F238E27FC236}">
                  <a16:creationId xmlns:a16="http://schemas.microsoft.com/office/drawing/2014/main" id="{2371B3EE-7A8A-4B34-886C-F9D974C668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2" y="2745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4" name="Group 29">
            <a:extLst>
              <a:ext uri="{FF2B5EF4-FFF2-40B4-BE49-F238E27FC236}">
                <a16:creationId xmlns:a16="http://schemas.microsoft.com/office/drawing/2014/main" id="{E945B2ED-8D4D-4F94-8A63-455545D00C2D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038600"/>
            <a:ext cx="381000" cy="2286000"/>
            <a:chOff x="3024" y="2304"/>
            <a:chExt cx="240" cy="1440"/>
          </a:xfrm>
        </p:grpSpPr>
        <p:sp>
          <p:nvSpPr>
            <p:cNvPr id="5131" name="Rectangle 25">
              <a:extLst>
                <a:ext uri="{FF2B5EF4-FFF2-40B4-BE49-F238E27FC236}">
                  <a16:creationId xmlns:a16="http://schemas.microsoft.com/office/drawing/2014/main" id="{03D776A5-DFB5-4364-8F97-E6E1ACA39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240" cy="240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3300"/>
                </a:solidFill>
              </a:endParaRPr>
            </a:p>
          </p:txBody>
        </p:sp>
        <p:sp>
          <p:nvSpPr>
            <p:cNvPr id="5132" name="Rectangle 26">
              <a:extLst>
                <a:ext uri="{FF2B5EF4-FFF2-40B4-BE49-F238E27FC236}">
                  <a16:creationId xmlns:a16="http://schemas.microsoft.com/office/drawing/2014/main" id="{E5F03396-AE74-4967-B782-C7B230519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640"/>
              <a:ext cx="240" cy="240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3300"/>
                </a:solidFill>
              </a:endParaRPr>
            </a:p>
          </p:txBody>
        </p:sp>
        <p:sp>
          <p:nvSpPr>
            <p:cNvPr id="5133" name="Rectangle 27">
              <a:extLst>
                <a:ext uri="{FF2B5EF4-FFF2-40B4-BE49-F238E27FC236}">
                  <a16:creationId xmlns:a16="http://schemas.microsoft.com/office/drawing/2014/main" id="{EFC90FF1-3C8A-4B10-B3ED-EF78D2299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976"/>
              <a:ext cx="240" cy="240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3300"/>
                </a:solidFill>
              </a:endParaRPr>
            </a:p>
          </p:txBody>
        </p:sp>
        <p:sp>
          <p:nvSpPr>
            <p:cNvPr id="5134" name="Rectangle 28">
              <a:extLst>
                <a:ext uri="{FF2B5EF4-FFF2-40B4-BE49-F238E27FC236}">
                  <a16:creationId xmlns:a16="http://schemas.microsoft.com/office/drawing/2014/main" id="{A824099E-63A3-45A4-BFD6-318CE3FFC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504"/>
              <a:ext cx="240" cy="240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399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28682" grpId="0"/>
      <p:bldP spid="28683" grpId="0" animBg="1"/>
      <p:bldP spid="28687" grpId="0" animBg="1"/>
      <p:bldP spid="28688" grpId="0" animBg="1"/>
      <p:bldP spid="286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>
            <a:extLst>
              <a:ext uri="{FF2B5EF4-FFF2-40B4-BE49-F238E27FC236}">
                <a16:creationId xmlns:a16="http://schemas.microsoft.com/office/drawing/2014/main" id="{17108C6E-99F7-4E27-AEBC-F375174F8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810001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6147" name="Text Box 9">
            <a:extLst>
              <a:ext uri="{FF2B5EF4-FFF2-40B4-BE49-F238E27FC236}">
                <a16:creationId xmlns:a16="http://schemas.microsoft.com/office/drawing/2014/main" id="{E9E19124-7206-4A6A-AA92-526DA7FF8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6148" name="Text Box 10">
            <a:extLst>
              <a:ext uri="{FF2B5EF4-FFF2-40B4-BE49-F238E27FC236}">
                <a16:creationId xmlns:a16="http://schemas.microsoft.com/office/drawing/2014/main" id="{B119994C-F1AE-43C6-B81F-5B70E7E90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0" y="3810001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6149" name="Text Box 11">
            <a:extLst>
              <a:ext uri="{FF2B5EF4-FFF2-40B4-BE49-F238E27FC236}">
                <a16:creationId xmlns:a16="http://schemas.microsoft.com/office/drawing/2014/main" id="{C8A0DB3D-1242-4885-BE86-0A7B616C1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4648201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6150" name="Text Box 12">
            <a:extLst>
              <a:ext uri="{FF2B5EF4-FFF2-40B4-BE49-F238E27FC236}">
                <a16:creationId xmlns:a16="http://schemas.microsoft.com/office/drawing/2014/main" id="{53F3369C-5C7A-42C1-844F-34CA429FD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95600"/>
            <a:ext cx="57912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2.</a:t>
            </a:r>
            <a:r>
              <a:rPr lang="en-US" altLang="en-US" sz="2400" b="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</a:rPr>
              <a:t>Đúng ghi Đ, sai ghi S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Trong hình thoi PQRS (xem hình bên):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400" b="0">
                <a:solidFill>
                  <a:srgbClr val="000000"/>
                </a:solidFill>
              </a:rPr>
              <a:t> PQ và SR không bằng nhau.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400" b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400" b="0">
                <a:solidFill>
                  <a:srgbClr val="000000"/>
                </a:solidFill>
              </a:rPr>
              <a:t>PQ không song song với PS.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400" b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400" b="0">
                <a:solidFill>
                  <a:srgbClr val="000000"/>
                </a:solidFill>
              </a:rPr>
              <a:t> Các cặp cạnh đối diện song song.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400" b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400" b="0">
                <a:solidFill>
                  <a:srgbClr val="000000"/>
                </a:solidFill>
              </a:rPr>
              <a:t> Bốn cạnh đều bằng nhau.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0">
              <a:solidFill>
                <a:srgbClr val="000000"/>
              </a:solidFill>
            </a:endParaRPr>
          </a:p>
        </p:txBody>
      </p:sp>
      <p:sp>
        <p:nvSpPr>
          <p:cNvPr id="6151" name="Rectangle 13">
            <a:extLst>
              <a:ext uri="{FF2B5EF4-FFF2-40B4-BE49-F238E27FC236}">
                <a16:creationId xmlns:a16="http://schemas.microsoft.com/office/drawing/2014/main" id="{BAD56535-41E5-423A-BC22-B954E7074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962400"/>
            <a:ext cx="381000" cy="3810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BBE0E3"/>
              </a:solidFill>
            </a:endParaRPr>
          </a:p>
        </p:txBody>
      </p:sp>
      <p:sp>
        <p:nvSpPr>
          <p:cNvPr id="6152" name="Rectangle 14">
            <a:extLst>
              <a:ext uri="{FF2B5EF4-FFF2-40B4-BE49-F238E27FC236}">
                <a16:creationId xmlns:a16="http://schemas.microsoft.com/office/drawing/2014/main" id="{D3310D8E-2E74-4EC3-9B15-3758D9C5D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724400"/>
            <a:ext cx="381000" cy="3810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BBE0E3"/>
              </a:solidFill>
            </a:endParaRPr>
          </a:p>
        </p:txBody>
      </p:sp>
      <p:sp>
        <p:nvSpPr>
          <p:cNvPr id="6153" name="Rectangle 15">
            <a:extLst>
              <a:ext uri="{FF2B5EF4-FFF2-40B4-BE49-F238E27FC236}">
                <a16:creationId xmlns:a16="http://schemas.microsoft.com/office/drawing/2014/main" id="{506048AE-AB92-4837-8512-F34B9BCAE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410200"/>
            <a:ext cx="381000" cy="3810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BBE0E3"/>
              </a:solidFill>
            </a:endParaRPr>
          </a:p>
        </p:txBody>
      </p:sp>
      <p:sp>
        <p:nvSpPr>
          <p:cNvPr id="6154" name="Rectangle 16">
            <a:extLst>
              <a:ext uri="{FF2B5EF4-FFF2-40B4-BE49-F238E27FC236}">
                <a16:creationId xmlns:a16="http://schemas.microsoft.com/office/drawing/2014/main" id="{93A338BA-7CBE-4414-8D61-104C68185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6172200"/>
            <a:ext cx="381000" cy="3810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BBE0E3"/>
              </a:solidFill>
            </a:endParaRPr>
          </a:p>
        </p:txBody>
      </p:sp>
      <p:sp>
        <p:nvSpPr>
          <p:cNvPr id="30738" name="Rectangle 18">
            <a:extLst>
              <a:ext uri="{FF2B5EF4-FFF2-40B4-BE49-F238E27FC236}">
                <a16:creationId xmlns:a16="http://schemas.microsoft.com/office/drawing/2014/main" id="{14C7E2EF-2D45-4AD2-B594-1EFD752BC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7244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30739" name="Rectangle 19">
            <a:extLst>
              <a:ext uri="{FF2B5EF4-FFF2-40B4-BE49-F238E27FC236}">
                <a16:creationId xmlns:a16="http://schemas.microsoft.com/office/drawing/2014/main" id="{CAB795CC-AB5E-4013-A797-D66D3A6D8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61722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30740" name="Rectangle 20">
            <a:extLst>
              <a:ext uri="{FF2B5EF4-FFF2-40B4-BE49-F238E27FC236}">
                <a16:creationId xmlns:a16="http://schemas.microsoft.com/office/drawing/2014/main" id="{8B076005-0C29-4B4F-B529-797611FA9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4102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30741" name="Rectangle 21">
            <a:extLst>
              <a:ext uri="{FF2B5EF4-FFF2-40B4-BE49-F238E27FC236}">
                <a16:creationId xmlns:a16="http://schemas.microsoft.com/office/drawing/2014/main" id="{4F53D20B-9712-4BD5-A990-E732981E3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9624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6159" name="AutoShape 22">
            <a:extLst>
              <a:ext uri="{FF2B5EF4-FFF2-40B4-BE49-F238E27FC236}">
                <a16:creationId xmlns:a16="http://schemas.microsoft.com/office/drawing/2014/main" id="{896D6245-6876-4EC4-B2AA-1D8BC43FF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276600"/>
            <a:ext cx="2286000" cy="1371600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99CC00"/>
              </a:solidFill>
            </a:endParaRPr>
          </a:p>
        </p:txBody>
      </p:sp>
      <p:sp>
        <p:nvSpPr>
          <p:cNvPr id="6160" name="Line 23">
            <a:extLst>
              <a:ext uri="{FF2B5EF4-FFF2-40B4-BE49-F238E27FC236}">
                <a16:creationId xmlns:a16="http://schemas.microsoft.com/office/drawing/2014/main" id="{4F92CDA7-600D-4FF2-806E-A71FC52C1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0" y="3276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61" name="Line 24">
            <a:extLst>
              <a:ext uri="{FF2B5EF4-FFF2-40B4-BE49-F238E27FC236}">
                <a16:creationId xmlns:a16="http://schemas.microsoft.com/office/drawing/2014/main" id="{B3969A7A-07C2-4870-BF59-8905EA7EB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962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 animBg="1"/>
      <p:bldP spid="30739" grpId="0" animBg="1"/>
      <p:bldP spid="30740" grpId="0" animBg="1"/>
      <p:bldP spid="307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72FC06B4-94D1-40EB-A326-12305A56A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838200"/>
            <a:ext cx="19812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0027311F-1437-4FE6-A2D3-C6BC84757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762000"/>
            <a:ext cx="1371600" cy="1295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7CF9996C-CC8E-4289-9300-C24CFF3E1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76351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CC"/>
                </a:solidFill>
              </a:rPr>
              <a:t>5cm</a:t>
            </a:r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83B427CC-5E2A-48F8-8126-3149084BB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135063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CC"/>
                </a:solidFill>
              </a:rPr>
              <a:t>4cm</a:t>
            </a:r>
          </a:p>
        </p:txBody>
      </p:sp>
      <p:sp>
        <p:nvSpPr>
          <p:cNvPr id="7174" name="Text Box 8">
            <a:extLst>
              <a:ext uri="{FF2B5EF4-FFF2-40B4-BE49-F238E27FC236}">
                <a16:creationId xmlns:a16="http://schemas.microsoft.com/office/drawing/2014/main" id="{A0AB93A2-08E9-4B0D-9F9B-F469B910F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038351"/>
            <a:ext cx="22288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CC"/>
                </a:solidFill>
              </a:rPr>
              <a:t>6cm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CC"/>
                </a:solidFill>
              </a:rPr>
              <a:t>Hình chữ nhật</a:t>
            </a:r>
          </a:p>
        </p:txBody>
      </p:sp>
      <p:sp>
        <p:nvSpPr>
          <p:cNvPr id="7175" name="Text Box 9">
            <a:extLst>
              <a:ext uri="{FF2B5EF4-FFF2-40B4-BE49-F238E27FC236}">
                <a16:creationId xmlns:a16="http://schemas.microsoft.com/office/drawing/2014/main" id="{065417E9-71D9-4C08-9FB4-5A5F3599D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068514"/>
            <a:ext cx="1828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CC"/>
                </a:solidFill>
              </a:rPr>
              <a:t>Hình vuông </a:t>
            </a:r>
          </a:p>
        </p:txBody>
      </p:sp>
      <p:sp>
        <p:nvSpPr>
          <p:cNvPr id="7176" name="AutoShape 10">
            <a:extLst>
              <a:ext uri="{FF2B5EF4-FFF2-40B4-BE49-F238E27FC236}">
                <a16:creationId xmlns:a16="http://schemas.microsoft.com/office/drawing/2014/main" id="{A73A57D6-6C82-4391-AD7D-436111D95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857250"/>
            <a:ext cx="2362200" cy="1066800"/>
          </a:xfrm>
          <a:prstGeom prst="parallelogram">
            <a:avLst>
              <a:gd name="adj" fmla="val 5535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7" name="Line 11">
            <a:extLst>
              <a:ext uri="{FF2B5EF4-FFF2-40B4-BE49-F238E27FC236}">
                <a16:creationId xmlns:a16="http://schemas.microsoft.com/office/drawing/2014/main" id="{EA57302F-1318-493C-B840-C9D42038C1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5300" y="85725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8" name="Rectangle 12">
            <a:extLst>
              <a:ext uri="{FF2B5EF4-FFF2-40B4-BE49-F238E27FC236}">
                <a16:creationId xmlns:a16="http://schemas.microsoft.com/office/drawing/2014/main" id="{62CE2008-1C44-4034-845C-E35F5B7E8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5300" y="1695450"/>
            <a:ext cx="26670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9" name="Text Box 13">
            <a:extLst>
              <a:ext uri="{FF2B5EF4-FFF2-40B4-BE49-F238E27FC236}">
                <a16:creationId xmlns:a16="http://schemas.microsoft.com/office/drawing/2014/main" id="{7FFE54F8-5E4E-4B4C-993A-E649D9AC7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300" y="1238251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CC"/>
                </a:solidFill>
              </a:rPr>
              <a:t>4cm</a:t>
            </a:r>
          </a:p>
        </p:txBody>
      </p:sp>
      <p:sp>
        <p:nvSpPr>
          <p:cNvPr id="7180" name="Text Box 14">
            <a:extLst>
              <a:ext uri="{FF2B5EF4-FFF2-40B4-BE49-F238E27FC236}">
                <a16:creationId xmlns:a16="http://schemas.microsoft.com/office/drawing/2014/main" id="{B7B708E6-6966-47C7-9019-6DA1A4F6D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1981201"/>
            <a:ext cx="25146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CC"/>
                </a:solidFill>
              </a:rPr>
              <a:t>5cm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CC"/>
                </a:solidFill>
              </a:rPr>
              <a:t>Hình bình hành</a:t>
            </a:r>
          </a:p>
        </p:txBody>
      </p:sp>
      <p:sp>
        <p:nvSpPr>
          <p:cNvPr id="7181" name="AutoShape 15">
            <a:extLst>
              <a:ext uri="{FF2B5EF4-FFF2-40B4-BE49-F238E27FC236}">
                <a16:creationId xmlns:a16="http://schemas.microsoft.com/office/drawing/2014/main" id="{B9CD2192-6463-4B85-9CF8-1833D4FD1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3408363"/>
            <a:ext cx="2362200" cy="1371600"/>
          </a:xfrm>
          <a:prstGeom prst="diamond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99CC00"/>
              </a:solidFill>
            </a:endParaRPr>
          </a:p>
        </p:txBody>
      </p:sp>
      <p:sp>
        <p:nvSpPr>
          <p:cNvPr id="7182" name="Line 17">
            <a:extLst>
              <a:ext uri="{FF2B5EF4-FFF2-40B4-BE49-F238E27FC236}">
                <a16:creationId xmlns:a16="http://schemas.microsoft.com/office/drawing/2014/main" id="{3996EE48-3117-4B8C-A3BE-3AC59AED2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4094163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3" name="Line 19">
            <a:extLst>
              <a:ext uri="{FF2B5EF4-FFF2-40B4-BE49-F238E27FC236}">
                <a16:creationId xmlns:a16="http://schemas.microsoft.com/office/drawing/2014/main" id="{3DA2A0AC-CF2A-4310-B7FF-4B200D1629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50238" y="4760913"/>
            <a:ext cx="152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4" name="Line 20">
            <a:extLst>
              <a:ext uri="{FF2B5EF4-FFF2-40B4-BE49-F238E27FC236}">
                <a16:creationId xmlns:a16="http://schemas.microsoft.com/office/drawing/2014/main" id="{BEDEC3DC-66BF-4DA9-991E-F2D4CA279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5237163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5" name="Line 21">
            <a:extLst>
              <a:ext uri="{FF2B5EF4-FFF2-40B4-BE49-F238E27FC236}">
                <a16:creationId xmlns:a16="http://schemas.microsoft.com/office/drawing/2014/main" id="{DEC0C909-86A3-49EB-991A-5AEC83EF7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09164" y="3408363"/>
            <a:ext cx="1587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6" name="Line 22">
            <a:extLst>
              <a:ext uri="{FF2B5EF4-FFF2-40B4-BE49-F238E27FC236}">
                <a16:creationId xmlns:a16="http://schemas.microsoft.com/office/drawing/2014/main" id="{EB3F15BA-7714-4D8B-9157-CFCEA9F7EA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4170363"/>
            <a:ext cx="0" cy="1066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7" name="Line 23">
            <a:extLst>
              <a:ext uri="{FF2B5EF4-FFF2-40B4-BE49-F238E27FC236}">
                <a16:creationId xmlns:a16="http://schemas.microsoft.com/office/drawing/2014/main" id="{61662BBA-AE80-4D46-B7EC-95270F456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9505950" y="4170363"/>
            <a:ext cx="0" cy="1066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8" name="Rectangle 24">
            <a:extLst>
              <a:ext uri="{FF2B5EF4-FFF2-40B4-BE49-F238E27FC236}">
                <a16:creationId xmlns:a16="http://schemas.microsoft.com/office/drawing/2014/main" id="{29E73E18-227A-4F57-AE25-373132653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4850" y="3865563"/>
            <a:ext cx="19050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89" name="Line 25">
            <a:extLst>
              <a:ext uri="{FF2B5EF4-FFF2-40B4-BE49-F238E27FC236}">
                <a16:creationId xmlns:a16="http://schemas.microsoft.com/office/drawing/2014/main" id="{ED0199EA-547B-4EC9-BD5C-5C846E4AB7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43900" y="3408363"/>
            <a:ext cx="1430338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90" name="Text Box 26">
            <a:extLst>
              <a:ext uri="{FF2B5EF4-FFF2-40B4-BE49-F238E27FC236}">
                <a16:creationId xmlns:a16="http://schemas.microsoft.com/office/drawing/2014/main" id="{2C3534A0-0A0E-41C1-A8BD-875CAC674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300663"/>
            <a:ext cx="18288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CC"/>
                </a:solidFill>
              </a:rPr>
              <a:t>6cm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CC"/>
                </a:solidFill>
              </a:rPr>
              <a:t>Hình thoi</a:t>
            </a:r>
          </a:p>
        </p:txBody>
      </p:sp>
      <p:sp>
        <p:nvSpPr>
          <p:cNvPr id="7191" name="Text Box 27">
            <a:extLst>
              <a:ext uri="{FF2B5EF4-FFF2-40B4-BE49-F238E27FC236}">
                <a16:creationId xmlns:a16="http://schemas.microsoft.com/office/drawing/2014/main" id="{BFF99840-AF00-4CD1-8D71-92AC9D033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176" y="2846389"/>
            <a:ext cx="5229225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Trong các hình trên,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</a:rPr>
              <a:t>hình có diện tích lớn nhất là 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UcPeriod"/>
            </a:pPr>
            <a:r>
              <a:rPr lang="en-US" altLang="en-US" sz="2800">
                <a:solidFill>
                  <a:srgbClr val="000000"/>
                </a:solidFill>
              </a:rPr>
              <a:t>Hình vuông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UcPeriod"/>
            </a:pPr>
            <a:r>
              <a:rPr lang="en-US" altLang="en-US" sz="2800">
                <a:solidFill>
                  <a:srgbClr val="000000"/>
                </a:solidFill>
              </a:rPr>
              <a:t>Hình chữ nhật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UcPeriod"/>
            </a:pPr>
            <a:r>
              <a:rPr lang="en-US" altLang="en-US" sz="2800">
                <a:solidFill>
                  <a:srgbClr val="000000"/>
                </a:solidFill>
              </a:rPr>
              <a:t>Hình bình hành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UcPeriod"/>
            </a:pPr>
            <a:r>
              <a:rPr lang="en-US" altLang="en-US" sz="2800">
                <a:solidFill>
                  <a:srgbClr val="000000"/>
                </a:solidFill>
              </a:rPr>
              <a:t>Hình thoi</a:t>
            </a:r>
          </a:p>
        </p:txBody>
      </p:sp>
      <p:sp>
        <p:nvSpPr>
          <p:cNvPr id="7192" name="Line 29">
            <a:extLst>
              <a:ext uri="{FF2B5EF4-FFF2-40B4-BE49-F238E27FC236}">
                <a16:creationId xmlns:a16="http://schemas.microsoft.com/office/drawing/2014/main" id="{CA127DBF-DE1D-4B55-AF53-C98153461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93" name="Line 31">
            <a:extLst>
              <a:ext uri="{FF2B5EF4-FFF2-40B4-BE49-F238E27FC236}">
                <a16:creationId xmlns:a16="http://schemas.microsoft.com/office/drawing/2014/main" id="{9C96656F-8E58-4F2D-8178-05343883E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4850" y="3408363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94" name="Text Box 32">
            <a:extLst>
              <a:ext uri="{FF2B5EF4-FFF2-40B4-BE49-F238E27FC236}">
                <a16:creationId xmlns:a16="http://schemas.microsoft.com/office/drawing/2014/main" id="{092992C3-853E-4900-97B1-BE3FB66C7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0" y="39370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CC"/>
                </a:solidFill>
              </a:rPr>
              <a:t>4cm</a:t>
            </a:r>
          </a:p>
        </p:txBody>
      </p:sp>
      <p:sp>
        <p:nvSpPr>
          <p:cNvPr id="29729" name="Oval 33">
            <a:extLst>
              <a:ext uri="{FF2B5EF4-FFF2-40B4-BE49-F238E27FC236}">
                <a16:creationId xmlns:a16="http://schemas.microsoft.com/office/drawing/2014/main" id="{4C4C8D58-7871-438C-8736-8EE5C8215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4137025"/>
            <a:ext cx="4572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3300"/>
              </a:solidFill>
            </a:endParaRPr>
          </a:p>
        </p:txBody>
      </p:sp>
      <p:sp>
        <p:nvSpPr>
          <p:cNvPr id="7196" name="Text Box 35">
            <a:extLst>
              <a:ext uri="{FF2B5EF4-FFF2-40B4-BE49-F238E27FC236}">
                <a16:creationId xmlns:a16="http://schemas.microsoft.com/office/drawing/2014/main" id="{1D1AC3A4-A7ED-465D-9BF7-E43B7E4DE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2286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</a:rPr>
              <a:t>3. Khoanh vào chữ đặt trước câu trả lời đúng :</a:t>
            </a:r>
          </a:p>
        </p:txBody>
      </p:sp>
    </p:spTree>
    <p:extLst>
      <p:ext uri="{BB962C8B-B14F-4D97-AF65-F5344CB8AC3E}">
        <p14:creationId xmlns:p14="http://schemas.microsoft.com/office/powerpoint/2010/main" val="359125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13">
            <a:extLst>
              <a:ext uri="{FF2B5EF4-FFF2-40B4-BE49-F238E27FC236}">
                <a16:creationId xmlns:a16="http://schemas.microsoft.com/office/drawing/2014/main" id="{06A8A6DC-0DD8-4E12-8106-3BD40177A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113">
            <a:extLst>
              <a:ext uri="{FF2B5EF4-FFF2-40B4-BE49-F238E27FC236}">
                <a16:creationId xmlns:a16="http://schemas.microsoft.com/office/drawing/2014/main" id="{353324E7-62C7-4EBA-8782-76500EDD1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38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50586">
            <a:extLst>
              <a:ext uri="{FF2B5EF4-FFF2-40B4-BE49-F238E27FC236}">
                <a16:creationId xmlns:a16="http://schemas.microsoft.com/office/drawing/2014/main" id="{09C012A0-E6D1-4250-B11C-4E171E421D9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2400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50586">
            <a:extLst>
              <a:ext uri="{FF2B5EF4-FFF2-40B4-BE49-F238E27FC236}">
                <a16:creationId xmlns:a16="http://schemas.microsoft.com/office/drawing/2014/main" id="{763B6412-9E41-4CB2-B044-BB45A764CB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5638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WordArt 6">
            <a:extLst>
              <a:ext uri="{FF2B5EF4-FFF2-40B4-BE49-F238E27FC236}">
                <a16:creationId xmlns:a16="http://schemas.microsoft.com/office/drawing/2014/main" id="{AE9D8346-F2EA-4230-B075-B8FB251F4E8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2057400"/>
            <a:ext cx="434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66FF33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316456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196</Words>
  <Application>Microsoft Office PowerPoint</Application>
  <PresentationFormat>Widescreen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2023-03-23T07:24:03Z</dcterms:created>
  <dcterms:modified xsi:type="dcterms:W3CDTF">2023-03-23T07:28:38Z</dcterms:modified>
</cp:coreProperties>
</file>