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7EDA62-B632-4090-A3E0-5421DC8ADF3E}" type="datetimeFigureOut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3/23/2023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4DA8F6-0419-421E-A82F-74DB0FC9714E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11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93D09E-E7D5-416F-887C-F31734EAB7B2}" type="datetimeFigureOut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3/23/2023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051388-FB49-4B9E-9711-2CA61CA0F68A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1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E8860-FB41-4620-9E1C-407E85976525}" type="datetimeFigureOut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3/23/2023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31B9DB-68AD-4E80-82C9-9215A1F68112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16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A103B9-4C78-4B87-846A-6F4988334912}" type="datetimeFigureOut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3/23/2023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F92E1C-3E6D-445E-A4A9-1A4F1969215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02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482D88-A605-4EAD-B32B-24E877C7B047}" type="datetimeFigureOut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3/23/2023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21CF9C-7DD5-4A2E-9B72-5E49F12DE0A6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9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BBF8FA-CD3F-4EAC-948C-FE2C8348D42D}" type="datetimeFigureOut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3/23/2023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1BC88F-2569-4A30-BEEC-BD65AD93CD64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33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E63044-253B-42B1-93E6-6B44715D3BDF}" type="datetimeFigureOut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3/23/2023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4346F3-80F9-4B91-9F62-F47A14E0CA7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83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C23B4A-6FA5-4DF5-845E-9FD54850547F}" type="datetimeFigureOut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3/23/2023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69275A-4458-4FF7-9EDE-F44902AED4A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59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FC2747-D91B-473C-9483-D6B98B82BE5B}" type="datetimeFigureOut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3/23/2023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CD54E6-CF87-494A-B5D3-3CFE56055D5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02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B85236-4FA7-46CB-BCC8-EE7E19939853}" type="datetimeFigureOut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3/23/2023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CCD826-31A7-4856-AE79-BD8CD9DD88AE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15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13F590-C595-4EB8-A8D0-507999B21B0B}" type="datetimeFigureOut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3/23/2023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7D6575-2630-4AE2-B0E7-BFF983BB136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29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DA2C90-BF2B-4EF1-93A9-18CA8B21A25C}" type="datetimeFigureOut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3/23/2023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BA5D58-FEBF-490F-AF23-A328E37405E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19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149" y="304800"/>
            <a:ext cx="11052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29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en-US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35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2209800" y="2590800"/>
            <a:ext cx="8077200" cy="2032000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 2 viên bi màu vàng, 3 viên bi màu đỏ. Tỉ số của số viên bi màu đỏ và số viên bi màu vàng là bao nhiêu?</a:t>
            </a:r>
          </a:p>
        </p:txBody>
      </p:sp>
      <p:sp>
        <p:nvSpPr>
          <p:cNvPr id="5125" name="Text Box 18"/>
          <p:cNvSpPr txBox="1">
            <a:spLocks noChangeArrowheads="1"/>
          </p:cNvSpPr>
          <p:nvPr/>
        </p:nvSpPr>
        <p:spPr bwMode="auto">
          <a:xfrm>
            <a:off x="4343400" y="609600"/>
            <a:ext cx="3657600" cy="1477328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6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5867400" y="3198814"/>
            <a:ext cx="2514600" cy="1587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>
            <a:off x="2819400" y="3200400"/>
            <a:ext cx="2819400" cy="1588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cxn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4191000" y="4449764"/>
            <a:ext cx="4267200" cy="1570037"/>
          </a:xfrm>
          <a:prstGeom prst="rect">
            <a:avLst/>
          </a:prstGeom>
          <a:noFill/>
          <a:ln>
            <a:noFill/>
          </a:ln>
          <a:effectLst>
            <a:prstShdw prst="shdw11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8382001" y="4495800"/>
            <a:ext cx="384175" cy="984250"/>
            <a:chOff x="3992" y="3168"/>
            <a:chExt cx="242" cy="672"/>
          </a:xfrm>
        </p:grpSpPr>
        <p:sp>
          <p:nvSpPr>
            <p:cNvPr id="5130" name="AutoShape 26"/>
            <p:cNvSpPr>
              <a:spLocks noChangeAspect="1" noChangeArrowheads="1" noTextEdit="1"/>
            </p:cNvSpPr>
            <p:nvPr/>
          </p:nvSpPr>
          <p:spPr bwMode="auto">
            <a:xfrm>
              <a:off x="3992" y="3168"/>
              <a:ext cx="242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31" name="Line 28"/>
            <p:cNvSpPr>
              <a:spLocks noChangeShapeType="1"/>
            </p:cNvSpPr>
            <p:nvPr/>
          </p:nvSpPr>
          <p:spPr bwMode="auto">
            <a:xfrm>
              <a:off x="4032" y="3490"/>
              <a:ext cx="144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32" name="Rectangle 29"/>
            <p:cNvSpPr>
              <a:spLocks noChangeArrowheads="1"/>
            </p:cNvSpPr>
            <p:nvPr/>
          </p:nvSpPr>
          <p:spPr bwMode="auto">
            <a:xfrm>
              <a:off x="4040" y="3168"/>
              <a:ext cx="129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3</a:t>
              </a:r>
            </a:p>
          </p:txBody>
        </p:sp>
        <p:sp>
          <p:nvSpPr>
            <p:cNvPr id="5133" name="Rectangle 30"/>
            <p:cNvSpPr>
              <a:spLocks noChangeArrowheads="1"/>
            </p:cNvSpPr>
            <p:nvPr/>
          </p:nvSpPr>
          <p:spPr bwMode="auto">
            <a:xfrm>
              <a:off x="4047" y="3504"/>
              <a:ext cx="129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3200" b="1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13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598614" y="0"/>
            <a:ext cx="9069387" cy="990600"/>
            <a:chOff x="312" y="748"/>
            <a:chExt cx="5520" cy="624"/>
          </a:xfrm>
        </p:grpSpPr>
        <p:sp>
          <p:nvSpPr>
            <p:cNvPr id="1073" name="Text Box 46"/>
            <p:cNvSpPr txBox="1">
              <a:spLocks noChangeArrowheads="1"/>
            </p:cNvSpPr>
            <p:nvPr/>
          </p:nvSpPr>
          <p:spPr bwMode="auto">
            <a:xfrm>
              <a:off x="312" y="849"/>
              <a:ext cx="5520" cy="523"/>
            </a:xfrm>
            <a:prstGeom prst="rect">
              <a:avLst/>
            </a:prstGeom>
            <a:noFill/>
            <a:ln w="57150" cmpd="thinThick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u="sng" dirty="0" err="1">
                  <a:solidFill>
                    <a:srgbClr val="FF0000"/>
                  </a:solidFill>
                  <a:latin typeface="Times New Roman" pitchFamily="18" charset="0"/>
                </a:rPr>
                <a:t>Bài</a:t>
              </a:r>
              <a:r>
                <a:rPr lang="en-US" sz="2400" u="sng" dirty="0">
                  <a:solidFill>
                    <a:srgbClr val="FF0000"/>
                  </a:solidFill>
                  <a:latin typeface="Times New Roman" pitchFamily="18" charset="0"/>
                </a:rPr>
                <a:t> </a:t>
              </a:r>
              <a:r>
                <a:rPr lang="en-US" sz="2400" u="sng" dirty="0" err="1">
                  <a:solidFill>
                    <a:srgbClr val="FF0000"/>
                  </a:solidFill>
                  <a:latin typeface="Times New Roman" pitchFamily="18" charset="0"/>
                </a:rPr>
                <a:t>toán</a:t>
              </a:r>
              <a:r>
                <a:rPr lang="en-US" sz="2400" u="sng" dirty="0">
                  <a:solidFill>
                    <a:srgbClr val="FF0000"/>
                  </a:solidFill>
                  <a:latin typeface="Times New Roman" pitchFamily="18" charset="0"/>
                </a:rPr>
                <a:t> 1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: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Tổng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của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hai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số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là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96.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Tỉ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số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của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hai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số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đó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là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     .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Tìm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hai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số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000000"/>
                  </a:solidFill>
                  <a:latin typeface="Times New Roman" pitchFamily="18" charset="0"/>
                </a:rPr>
                <a:t>đó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</a:rPr>
                <a:t>.</a:t>
              </a:r>
            </a:p>
          </p:txBody>
        </p:sp>
        <p:graphicFrame>
          <p:nvGraphicFramePr>
            <p:cNvPr id="1026" name="Object 8"/>
            <p:cNvGraphicFramePr>
              <a:graphicFrameLocks noChangeAspect="1"/>
            </p:cNvGraphicFramePr>
            <p:nvPr/>
          </p:nvGraphicFramePr>
          <p:xfrm>
            <a:off x="4579" y="748"/>
            <a:ext cx="188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Equation" r:id="rId3" imgW="139680" imgH="393480" progId="Equation.DSMT4">
                    <p:embed/>
                  </p:oleObj>
                </mc:Choice>
                <mc:Fallback>
                  <p:oleObj name="Equation" r:id="rId3" imgW="139680" imgH="393480" progId="Equation.DSMT4">
                    <p:embed/>
                    <p:pic>
                      <p:nvPicPr>
                        <p:cNvPr id="1026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9" y="748"/>
                          <a:ext cx="188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041900" y="1676400"/>
            <a:ext cx="2286000" cy="152400"/>
            <a:chOff x="1206" y="1852"/>
            <a:chExt cx="1680" cy="96"/>
          </a:xfrm>
        </p:grpSpPr>
        <p:sp>
          <p:nvSpPr>
            <p:cNvPr id="1068" name="Line 14"/>
            <p:cNvSpPr>
              <a:spLocks noChangeShapeType="1"/>
            </p:cNvSpPr>
            <p:nvPr/>
          </p:nvSpPr>
          <p:spPr bwMode="auto">
            <a:xfrm>
              <a:off x="1206" y="1900"/>
              <a:ext cx="16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69" name="Line 15"/>
            <p:cNvSpPr>
              <a:spLocks noChangeShapeType="1"/>
            </p:cNvSpPr>
            <p:nvPr/>
          </p:nvSpPr>
          <p:spPr bwMode="auto">
            <a:xfrm>
              <a:off x="1206" y="185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70" name="Line 16"/>
            <p:cNvSpPr>
              <a:spLocks noChangeShapeType="1"/>
            </p:cNvSpPr>
            <p:nvPr/>
          </p:nvSpPr>
          <p:spPr bwMode="auto">
            <a:xfrm>
              <a:off x="1776" y="185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71" name="Line 17"/>
            <p:cNvSpPr>
              <a:spLocks noChangeShapeType="1"/>
            </p:cNvSpPr>
            <p:nvPr/>
          </p:nvSpPr>
          <p:spPr bwMode="auto">
            <a:xfrm>
              <a:off x="2324" y="185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72" name="Line 18"/>
            <p:cNvSpPr>
              <a:spLocks noChangeShapeType="1"/>
            </p:cNvSpPr>
            <p:nvPr/>
          </p:nvSpPr>
          <p:spPr bwMode="auto">
            <a:xfrm>
              <a:off x="2886" y="185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5041900" y="2286000"/>
            <a:ext cx="3862388" cy="165100"/>
            <a:chOff x="1200" y="2236"/>
            <a:chExt cx="2838" cy="104"/>
          </a:xfrm>
        </p:grpSpPr>
        <p:sp>
          <p:nvSpPr>
            <p:cNvPr id="1061" name="Line 20"/>
            <p:cNvSpPr>
              <a:spLocks noChangeShapeType="1"/>
            </p:cNvSpPr>
            <p:nvPr/>
          </p:nvSpPr>
          <p:spPr bwMode="auto">
            <a:xfrm>
              <a:off x="1200" y="2290"/>
              <a:ext cx="28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62" name="Line 21"/>
            <p:cNvSpPr>
              <a:spLocks noChangeShapeType="1"/>
            </p:cNvSpPr>
            <p:nvPr/>
          </p:nvSpPr>
          <p:spPr bwMode="auto">
            <a:xfrm>
              <a:off x="1200" y="224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63" name="Line 22"/>
            <p:cNvSpPr>
              <a:spLocks noChangeShapeType="1"/>
            </p:cNvSpPr>
            <p:nvPr/>
          </p:nvSpPr>
          <p:spPr bwMode="auto">
            <a:xfrm>
              <a:off x="1756" y="224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64" name="Line 23"/>
            <p:cNvSpPr>
              <a:spLocks noChangeShapeType="1"/>
            </p:cNvSpPr>
            <p:nvPr/>
          </p:nvSpPr>
          <p:spPr bwMode="auto">
            <a:xfrm>
              <a:off x="2304" y="223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65" name="Line 24"/>
            <p:cNvSpPr>
              <a:spLocks noChangeShapeType="1"/>
            </p:cNvSpPr>
            <p:nvPr/>
          </p:nvSpPr>
          <p:spPr bwMode="auto">
            <a:xfrm>
              <a:off x="3458" y="224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66" name="Line 25"/>
            <p:cNvSpPr>
              <a:spLocks noChangeShapeType="1"/>
            </p:cNvSpPr>
            <p:nvPr/>
          </p:nvSpPr>
          <p:spPr bwMode="auto">
            <a:xfrm>
              <a:off x="4038" y="224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67" name="Line 26"/>
            <p:cNvSpPr>
              <a:spLocks noChangeShapeType="1"/>
            </p:cNvSpPr>
            <p:nvPr/>
          </p:nvSpPr>
          <p:spPr bwMode="auto">
            <a:xfrm>
              <a:off x="2880" y="224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112667" name="AutoShape 27"/>
          <p:cNvSpPr>
            <a:spLocks/>
          </p:cNvSpPr>
          <p:nvPr/>
        </p:nvSpPr>
        <p:spPr bwMode="auto">
          <a:xfrm rot="16200000">
            <a:off x="6003132" y="245270"/>
            <a:ext cx="328613" cy="2276475"/>
          </a:xfrm>
          <a:prstGeom prst="rightBrace">
            <a:avLst>
              <a:gd name="adj1" fmla="val 52373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2668" name="AutoShape 28"/>
          <p:cNvSpPr>
            <a:spLocks/>
          </p:cNvSpPr>
          <p:nvPr/>
        </p:nvSpPr>
        <p:spPr bwMode="auto">
          <a:xfrm rot="5400000">
            <a:off x="6718301" y="808039"/>
            <a:ext cx="423863" cy="3836987"/>
          </a:xfrm>
          <a:prstGeom prst="rightBrace">
            <a:avLst>
              <a:gd name="adj1" fmla="val 68438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2674" name="Text Box 34"/>
          <p:cNvSpPr txBox="1">
            <a:spLocks noChangeArrowheads="1"/>
          </p:cNvSpPr>
          <p:nvPr/>
        </p:nvSpPr>
        <p:spPr bwMode="auto">
          <a:xfrm>
            <a:off x="3124201" y="914401"/>
            <a:ext cx="2519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Ta có sơ đồ:</a:t>
            </a:r>
          </a:p>
        </p:txBody>
      </p:sp>
      <p:sp>
        <p:nvSpPr>
          <p:cNvPr id="112675" name="Text Box 35"/>
          <p:cNvSpPr txBox="1">
            <a:spLocks noChangeArrowheads="1"/>
          </p:cNvSpPr>
          <p:nvPr/>
        </p:nvSpPr>
        <p:spPr bwMode="auto">
          <a:xfrm>
            <a:off x="3594101" y="1447801"/>
            <a:ext cx="1679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Số bé:</a:t>
            </a:r>
          </a:p>
        </p:txBody>
      </p:sp>
      <p:sp>
        <p:nvSpPr>
          <p:cNvPr id="112676" name="Text Box 36"/>
          <p:cNvSpPr txBox="1">
            <a:spLocks noChangeArrowheads="1"/>
          </p:cNvSpPr>
          <p:nvPr/>
        </p:nvSpPr>
        <p:spPr bwMode="auto">
          <a:xfrm>
            <a:off x="3441700" y="2057401"/>
            <a:ext cx="1595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Số lớn:</a:t>
            </a:r>
          </a:p>
        </p:txBody>
      </p:sp>
      <p:sp>
        <p:nvSpPr>
          <p:cNvPr id="112677" name="AutoShape 37"/>
          <p:cNvSpPr>
            <a:spLocks/>
          </p:cNvSpPr>
          <p:nvPr/>
        </p:nvSpPr>
        <p:spPr bwMode="auto">
          <a:xfrm>
            <a:off x="8839200" y="1371600"/>
            <a:ext cx="381000" cy="1371600"/>
          </a:xfrm>
          <a:prstGeom prst="rightBrace">
            <a:avLst>
              <a:gd name="adj1" fmla="val 313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12678" name="Text Box 38"/>
          <p:cNvSpPr txBox="1">
            <a:spLocks noChangeArrowheads="1"/>
          </p:cNvSpPr>
          <p:nvPr/>
        </p:nvSpPr>
        <p:spPr bwMode="auto">
          <a:xfrm>
            <a:off x="9220200" y="1828801"/>
            <a:ext cx="109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96</a:t>
            </a:r>
          </a:p>
        </p:txBody>
      </p:sp>
      <p:sp>
        <p:nvSpPr>
          <p:cNvPr id="112679" name="Text Box 39"/>
          <p:cNvSpPr txBox="1">
            <a:spLocks noChangeArrowheads="1"/>
          </p:cNvSpPr>
          <p:nvPr/>
        </p:nvSpPr>
        <p:spPr bwMode="auto">
          <a:xfrm>
            <a:off x="6034088" y="844551"/>
            <a:ext cx="671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12680" name="Text Box 40"/>
          <p:cNvSpPr txBox="1">
            <a:spLocks noChangeArrowheads="1"/>
          </p:cNvSpPr>
          <p:nvPr/>
        </p:nvSpPr>
        <p:spPr bwMode="auto">
          <a:xfrm>
            <a:off x="6781801" y="2819401"/>
            <a:ext cx="671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60" name="Text Box 80"/>
          <p:cNvSpPr txBox="1">
            <a:spLocks noChangeArrowheads="1"/>
          </p:cNvSpPr>
          <p:nvPr/>
        </p:nvSpPr>
        <p:spPr bwMode="auto">
          <a:xfrm>
            <a:off x="4495800" y="3500438"/>
            <a:ext cx="518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Theo sơ đồ, tổng số phần bằng nhau là:</a:t>
            </a:r>
          </a:p>
        </p:txBody>
      </p:sp>
      <p:sp>
        <p:nvSpPr>
          <p:cNvPr id="62" name="Text Box 87"/>
          <p:cNvSpPr txBox="1">
            <a:spLocks noChangeArrowheads="1"/>
          </p:cNvSpPr>
          <p:nvPr/>
        </p:nvSpPr>
        <p:spPr bwMode="auto">
          <a:xfrm>
            <a:off x="6037308" y="5558307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Đáp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                    </a:t>
            </a:r>
          </a:p>
        </p:txBody>
      </p:sp>
      <p:sp>
        <p:nvSpPr>
          <p:cNvPr id="63" name="Text Box 88"/>
          <p:cNvSpPr txBox="1">
            <a:spLocks noChangeArrowheads="1"/>
          </p:cNvSpPr>
          <p:nvPr/>
        </p:nvSpPr>
        <p:spPr bwMode="auto">
          <a:xfrm>
            <a:off x="6019800" y="3133726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FF"/>
                </a:solidFill>
                <a:latin typeface="Times New Roman" pitchFamily="18" charset="0"/>
              </a:rPr>
              <a:t>Bài giải</a:t>
            </a:r>
          </a:p>
        </p:txBody>
      </p:sp>
      <p:sp>
        <p:nvSpPr>
          <p:cNvPr id="65" name="Text Box 93"/>
          <p:cNvSpPr txBox="1">
            <a:spLocks noChangeArrowheads="1"/>
          </p:cNvSpPr>
          <p:nvPr/>
        </p:nvSpPr>
        <p:spPr bwMode="auto">
          <a:xfrm>
            <a:off x="4495800" y="4948238"/>
            <a:ext cx="312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74" name="Hộp_Văn_Bản 46"/>
          <p:cNvSpPr txBox="1">
            <a:spLocks noChangeArrowheads="1"/>
          </p:cNvSpPr>
          <p:nvPr/>
        </p:nvSpPr>
        <p:spPr bwMode="auto">
          <a:xfrm>
            <a:off x="6019800" y="3844815"/>
            <a:ext cx="312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3 + 5 = 8 (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phần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" name="Hộp_Văn_Bản 50"/>
          <p:cNvSpPr txBox="1">
            <a:spLocks noChangeArrowheads="1"/>
          </p:cNvSpPr>
          <p:nvPr/>
        </p:nvSpPr>
        <p:spPr bwMode="auto">
          <a:xfrm>
            <a:off x="5991225" y="4983655"/>
            <a:ext cx="2628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96 - 36 = 60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" name="Hộp_Văn_Bản 54"/>
          <p:cNvSpPr txBox="1">
            <a:spLocks noChangeArrowheads="1"/>
          </p:cNvSpPr>
          <p:nvPr/>
        </p:nvSpPr>
        <p:spPr bwMode="auto">
          <a:xfrm>
            <a:off x="8325991" y="5556161"/>
            <a:ext cx="3124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lớn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60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3" name="Hộp_Văn_Bản 55"/>
          <p:cNvSpPr txBox="1">
            <a:spLocks noChangeArrowheads="1"/>
          </p:cNvSpPr>
          <p:nvPr/>
        </p:nvSpPr>
        <p:spPr bwMode="auto">
          <a:xfrm>
            <a:off x="7086600" y="5558308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36; 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54" name="Straight Connector 53"/>
          <p:cNvCxnSpPr>
            <a:cxnSpLocks noChangeShapeType="1"/>
          </p:cNvCxnSpPr>
          <p:nvPr/>
        </p:nvCxnSpPr>
        <p:spPr bwMode="auto">
          <a:xfrm>
            <a:off x="3124200" y="531814"/>
            <a:ext cx="609600" cy="1587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052" name="Straight Connector 55"/>
          <p:cNvCxnSpPr>
            <a:cxnSpLocks noChangeShapeType="1"/>
          </p:cNvCxnSpPr>
          <p:nvPr/>
        </p:nvCxnSpPr>
        <p:spPr bwMode="auto">
          <a:xfrm rot="5400000" flipH="1" flipV="1">
            <a:off x="5410200" y="838200"/>
            <a:ext cx="1588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5" name="Straight Connector 84"/>
          <p:cNvCxnSpPr>
            <a:cxnSpLocks noChangeShapeType="1"/>
          </p:cNvCxnSpPr>
          <p:nvPr/>
        </p:nvCxnSpPr>
        <p:spPr bwMode="auto">
          <a:xfrm>
            <a:off x="5334000" y="531814"/>
            <a:ext cx="381000" cy="1587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7" name="Straight Connector 86"/>
          <p:cNvCxnSpPr>
            <a:cxnSpLocks noChangeShapeType="1"/>
          </p:cNvCxnSpPr>
          <p:nvPr/>
        </p:nvCxnSpPr>
        <p:spPr bwMode="auto">
          <a:xfrm>
            <a:off x="5867400" y="531814"/>
            <a:ext cx="609600" cy="1587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89" name="Straight Connector 88"/>
          <p:cNvCxnSpPr>
            <a:cxnSpLocks noChangeShapeType="1"/>
          </p:cNvCxnSpPr>
          <p:nvPr/>
        </p:nvCxnSpPr>
        <p:spPr bwMode="auto">
          <a:xfrm>
            <a:off x="8534400" y="838200"/>
            <a:ext cx="381000" cy="1588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1" name="Straight Connector 90"/>
          <p:cNvCxnSpPr>
            <a:cxnSpLocks noChangeShapeType="1"/>
          </p:cNvCxnSpPr>
          <p:nvPr/>
        </p:nvCxnSpPr>
        <p:spPr bwMode="auto">
          <a:xfrm>
            <a:off x="9067800" y="531814"/>
            <a:ext cx="1219200" cy="1587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93" name="Straight Connector 92"/>
          <p:cNvCxnSpPr>
            <a:cxnSpLocks noChangeShapeType="1"/>
          </p:cNvCxnSpPr>
          <p:nvPr/>
        </p:nvCxnSpPr>
        <p:spPr bwMode="auto">
          <a:xfrm>
            <a:off x="1676400" y="914400"/>
            <a:ext cx="381000" cy="1588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52" name="Straight Connector 151"/>
          <p:cNvCxnSpPr>
            <a:stCxn id="1072" idx="1"/>
            <a:endCxn id="1067" idx="0"/>
          </p:cNvCxnSpPr>
          <p:nvPr/>
        </p:nvCxnSpPr>
        <p:spPr>
          <a:xfrm rot="16200000" flipH="1">
            <a:off x="7092950" y="2063750"/>
            <a:ext cx="469900" cy="0"/>
          </a:xfrm>
          <a:prstGeom prst="line">
            <a:avLst/>
          </a:prstGeom>
          <a:ln w="19050">
            <a:solidFill>
              <a:schemeClr val="bg2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069" idx="1"/>
            <a:endCxn id="1061" idx="0"/>
          </p:cNvCxnSpPr>
          <p:nvPr/>
        </p:nvCxnSpPr>
        <p:spPr>
          <a:xfrm rot="16200000" flipH="1">
            <a:off x="4770439" y="2098676"/>
            <a:ext cx="542925" cy="3175"/>
          </a:xfrm>
          <a:prstGeom prst="line">
            <a:avLst/>
          </a:prstGeom>
          <a:ln w="19050">
            <a:solidFill>
              <a:schemeClr val="bg2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TextBox 169"/>
          <p:cNvSpPr txBox="1">
            <a:spLocks noChangeArrowheads="1"/>
          </p:cNvSpPr>
          <p:nvPr/>
        </p:nvSpPr>
        <p:spPr bwMode="auto">
          <a:xfrm>
            <a:off x="4510881" y="4306778"/>
            <a:ext cx="5646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4306777"/>
            <a:ext cx="2954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96 :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 x 3  = 36 </a:t>
            </a:r>
          </a:p>
        </p:txBody>
      </p:sp>
    </p:spTree>
    <p:extLst>
      <p:ext uri="{BB962C8B-B14F-4D97-AF65-F5344CB8AC3E}">
        <p14:creationId xmlns:p14="http://schemas.microsoft.com/office/powerpoint/2010/main" val="216632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1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1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1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12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12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12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12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12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1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7" grpId="0" animBg="1"/>
      <p:bldP spid="112668" grpId="0" animBg="1"/>
      <p:bldP spid="112674" grpId="0"/>
      <p:bldP spid="112675" grpId="0"/>
      <p:bldP spid="112676" grpId="0"/>
      <p:bldP spid="112677" grpId="0" animBg="1"/>
      <p:bldP spid="112678" grpId="0"/>
      <p:bldP spid="112679" grpId="0"/>
      <p:bldP spid="112680" grpId="0"/>
      <p:bldP spid="60" grpId="0"/>
      <p:bldP spid="62" grpId="0"/>
      <p:bldP spid="63" grpId="0"/>
      <p:bldP spid="65" grpId="0"/>
      <p:bldP spid="74" grpId="0"/>
      <p:bldP spid="78" grpId="0"/>
      <p:bldP spid="82" grpId="0"/>
      <p:bldP spid="83" grpId="0"/>
      <p:bldP spid="170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3"/>
          <p:cNvGrpSpPr>
            <a:grpSpLocks/>
          </p:cNvGrpSpPr>
          <p:nvPr/>
        </p:nvGrpSpPr>
        <p:grpSpPr bwMode="auto">
          <a:xfrm>
            <a:off x="2971800" y="1752600"/>
            <a:ext cx="2286000" cy="152400"/>
            <a:chOff x="1206" y="1852"/>
            <a:chExt cx="1680" cy="96"/>
          </a:xfrm>
        </p:grpSpPr>
        <p:sp>
          <p:nvSpPr>
            <p:cNvPr id="7206" name="Line 14"/>
            <p:cNvSpPr>
              <a:spLocks noChangeShapeType="1"/>
            </p:cNvSpPr>
            <p:nvPr/>
          </p:nvSpPr>
          <p:spPr bwMode="auto">
            <a:xfrm>
              <a:off x="1206" y="1900"/>
              <a:ext cx="16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07" name="Line 15"/>
            <p:cNvSpPr>
              <a:spLocks noChangeShapeType="1"/>
            </p:cNvSpPr>
            <p:nvPr/>
          </p:nvSpPr>
          <p:spPr bwMode="auto">
            <a:xfrm>
              <a:off x="1206" y="185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08" name="Line 16"/>
            <p:cNvSpPr>
              <a:spLocks noChangeShapeType="1"/>
            </p:cNvSpPr>
            <p:nvPr/>
          </p:nvSpPr>
          <p:spPr bwMode="auto">
            <a:xfrm>
              <a:off x="1776" y="185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09" name="Line 17"/>
            <p:cNvSpPr>
              <a:spLocks noChangeShapeType="1"/>
            </p:cNvSpPr>
            <p:nvPr/>
          </p:nvSpPr>
          <p:spPr bwMode="auto">
            <a:xfrm>
              <a:off x="2324" y="185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10" name="Line 18"/>
            <p:cNvSpPr>
              <a:spLocks noChangeShapeType="1"/>
            </p:cNvSpPr>
            <p:nvPr/>
          </p:nvSpPr>
          <p:spPr bwMode="auto">
            <a:xfrm>
              <a:off x="2886" y="185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7171" name="Group 19"/>
          <p:cNvGrpSpPr>
            <a:grpSpLocks/>
          </p:cNvGrpSpPr>
          <p:nvPr/>
        </p:nvGrpSpPr>
        <p:grpSpPr bwMode="auto">
          <a:xfrm>
            <a:off x="2971800" y="2209800"/>
            <a:ext cx="3862388" cy="165100"/>
            <a:chOff x="1200" y="2236"/>
            <a:chExt cx="2838" cy="104"/>
          </a:xfrm>
        </p:grpSpPr>
        <p:sp>
          <p:nvSpPr>
            <p:cNvPr id="7199" name="Line 20"/>
            <p:cNvSpPr>
              <a:spLocks noChangeShapeType="1"/>
            </p:cNvSpPr>
            <p:nvPr/>
          </p:nvSpPr>
          <p:spPr bwMode="auto">
            <a:xfrm>
              <a:off x="1200" y="2290"/>
              <a:ext cx="28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00" name="Line 21"/>
            <p:cNvSpPr>
              <a:spLocks noChangeShapeType="1"/>
            </p:cNvSpPr>
            <p:nvPr/>
          </p:nvSpPr>
          <p:spPr bwMode="auto">
            <a:xfrm>
              <a:off x="1200" y="224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01" name="Line 22"/>
            <p:cNvSpPr>
              <a:spLocks noChangeShapeType="1"/>
            </p:cNvSpPr>
            <p:nvPr/>
          </p:nvSpPr>
          <p:spPr bwMode="auto">
            <a:xfrm>
              <a:off x="1756" y="224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02" name="Line 23"/>
            <p:cNvSpPr>
              <a:spLocks noChangeShapeType="1"/>
            </p:cNvSpPr>
            <p:nvPr/>
          </p:nvSpPr>
          <p:spPr bwMode="auto">
            <a:xfrm>
              <a:off x="2304" y="2236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03" name="Line 24"/>
            <p:cNvSpPr>
              <a:spLocks noChangeShapeType="1"/>
            </p:cNvSpPr>
            <p:nvPr/>
          </p:nvSpPr>
          <p:spPr bwMode="auto">
            <a:xfrm>
              <a:off x="3458" y="224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04" name="Line 25"/>
            <p:cNvSpPr>
              <a:spLocks noChangeShapeType="1"/>
            </p:cNvSpPr>
            <p:nvPr/>
          </p:nvSpPr>
          <p:spPr bwMode="auto">
            <a:xfrm>
              <a:off x="4038" y="224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205" name="Line 26"/>
            <p:cNvSpPr>
              <a:spLocks noChangeShapeType="1"/>
            </p:cNvSpPr>
            <p:nvPr/>
          </p:nvSpPr>
          <p:spPr bwMode="auto">
            <a:xfrm>
              <a:off x="2880" y="224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7172" name="AutoShape 27"/>
          <p:cNvSpPr>
            <a:spLocks/>
          </p:cNvSpPr>
          <p:nvPr/>
        </p:nvSpPr>
        <p:spPr bwMode="auto">
          <a:xfrm rot="-5400000">
            <a:off x="3945732" y="373857"/>
            <a:ext cx="328612" cy="2276475"/>
          </a:xfrm>
          <a:prstGeom prst="rightBrace">
            <a:avLst>
              <a:gd name="adj1" fmla="val 52374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AutoShape 28"/>
          <p:cNvSpPr>
            <a:spLocks/>
          </p:cNvSpPr>
          <p:nvPr/>
        </p:nvSpPr>
        <p:spPr bwMode="auto">
          <a:xfrm rot="5400000">
            <a:off x="4678363" y="731838"/>
            <a:ext cx="423863" cy="3836988"/>
          </a:xfrm>
          <a:prstGeom prst="rightBrace">
            <a:avLst>
              <a:gd name="adj1" fmla="val 68438"/>
              <a:gd name="adj2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 Box 34"/>
          <p:cNvSpPr txBox="1">
            <a:spLocks noChangeArrowheads="1"/>
          </p:cNvSpPr>
          <p:nvPr/>
        </p:nvSpPr>
        <p:spPr bwMode="auto">
          <a:xfrm>
            <a:off x="1524001" y="1066801"/>
            <a:ext cx="2519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 có sơ đồ:</a:t>
            </a:r>
          </a:p>
        </p:txBody>
      </p:sp>
      <p:sp>
        <p:nvSpPr>
          <p:cNvPr id="7175" name="Text Box 35"/>
          <p:cNvSpPr txBox="1">
            <a:spLocks noChangeArrowheads="1"/>
          </p:cNvSpPr>
          <p:nvPr/>
        </p:nvSpPr>
        <p:spPr bwMode="auto">
          <a:xfrm>
            <a:off x="1981201" y="1560513"/>
            <a:ext cx="1679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 bé:</a:t>
            </a:r>
          </a:p>
        </p:txBody>
      </p:sp>
      <p:sp>
        <p:nvSpPr>
          <p:cNvPr id="7176" name="Text Box 36"/>
          <p:cNvSpPr txBox="1">
            <a:spLocks noChangeArrowheads="1"/>
          </p:cNvSpPr>
          <p:nvPr/>
        </p:nvSpPr>
        <p:spPr bwMode="auto">
          <a:xfrm>
            <a:off x="1981200" y="2093913"/>
            <a:ext cx="1595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 lớn:</a:t>
            </a:r>
          </a:p>
        </p:txBody>
      </p:sp>
      <p:sp>
        <p:nvSpPr>
          <p:cNvPr id="7177" name="AutoShape 37"/>
          <p:cNvSpPr>
            <a:spLocks/>
          </p:cNvSpPr>
          <p:nvPr/>
        </p:nvSpPr>
        <p:spPr bwMode="auto">
          <a:xfrm>
            <a:off x="6781800" y="1524000"/>
            <a:ext cx="336550" cy="1149350"/>
          </a:xfrm>
          <a:prstGeom prst="rightBrace">
            <a:avLst>
              <a:gd name="adj1" fmla="val 3136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8" name="Text Box 38"/>
          <p:cNvSpPr txBox="1">
            <a:spLocks noChangeArrowheads="1"/>
          </p:cNvSpPr>
          <p:nvPr/>
        </p:nvSpPr>
        <p:spPr bwMode="auto">
          <a:xfrm>
            <a:off x="7086600" y="1809751"/>
            <a:ext cx="109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96</a:t>
            </a:r>
          </a:p>
        </p:txBody>
      </p:sp>
      <p:sp>
        <p:nvSpPr>
          <p:cNvPr id="7179" name="Text Box 39"/>
          <p:cNvSpPr txBox="1">
            <a:spLocks noChangeArrowheads="1"/>
          </p:cNvSpPr>
          <p:nvPr/>
        </p:nvSpPr>
        <p:spPr bwMode="auto">
          <a:xfrm>
            <a:off x="3962401" y="971551"/>
            <a:ext cx="671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80" name="Text Box 40"/>
          <p:cNvSpPr txBox="1">
            <a:spLocks noChangeArrowheads="1"/>
          </p:cNvSpPr>
          <p:nvPr/>
        </p:nvSpPr>
        <p:spPr bwMode="auto">
          <a:xfrm>
            <a:off x="4724401" y="2819401"/>
            <a:ext cx="671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81" name="Text Box 80"/>
          <p:cNvSpPr txBox="1">
            <a:spLocks noChangeArrowheads="1"/>
          </p:cNvSpPr>
          <p:nvPr/>
        </p:nvSpPr>
        <p:spPr bwMode="auto">
          <a:xfrm>
            <a:off x="2514600" y="3733801"/>
            <a:ext cx="518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Theo sơ đồ, tổng số phần bằng nhau là:</a:t>
            </a:r>
          </a:p>
        </p:txBody>
      </p:sp>
      <p:sp>
        <p:nvSpPr>
          <p:cNvPr id="7182" name="Text Box 87"/>
          <p:cNvSpPr txBox="1">
            <a:spLocks noChangeArrowheads="1"/>
          </p:cNvSpPr>
          <p:nvPr/>
        </p:nvSpPr>
        <p:spPr bwMode="auto">
          <a:xfrm>
            <a:off x="4800600" y="5867401"/>
            <a:ext cx="441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Đáp số:                    </a:t>
            </a:r>
          </a:p>
        </p:txBody>
      </p:sp>
      <p:sp>
        <p:nvSpPr>
          <p:cNvPr id="7183" name="Text Box 88"/>
          <p:cNvSpPr txBox="1">
            <a:spLocks noChangeArrowheads="1"/>
          </p:cNvSpPr>
          <p:nvPr/>
        </p:nvSpPr>
        <p:spPr bwMode="auto">
          <a:xfrm>
            <a:off x="4267200" y="3276601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7184" name="Text Box 92"/>
          <p:cNvSpPr txBox="1">
            <a:spLocks noChangeArrowheads="1"/>
          </p:cNvSpPr>
          <p:nvPr/>
        </p:nvSpPr>
        <p:spPr bwMode="auto">
          <a:xfrm>
            <a:off x="2590800" y="4419601"/>
            <a:ext cx="304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Số bé là:</a:t>
            </a:r>
          </a:p>
        </p:txBody>
      </p:sp>
      <p:sp>
        <p:nvSpPr>
          <p:cNvPr id="7185" name="Text Box 93"/>
          <p:cNvSpPr txBox="1">
            <a:spLocks noChangeArrowheads="1"/>
          </p:cNvSpPr>
          <p:nvPr/>
        </p:nvSpPr>
        <p:spPr bwMode="auto">
          <a:xfrm>
            <a:off x="2590800" y="5105401"/>
            <a:ext cx="312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Số lớn là:</a:t>
            </a:r>
          </a:p>
        </p:txBody>
      </p:sp>
      <p:sp>
        <p:nvSpPr>
          <p:cNvPr id="7186" name="Hộp_Văn_Bản 46"/>
          <p:cNvSpPr txBox="1">
            <a:spLocks noChangeArrowheads="1"/>
          </p:cNvSpPr>
          <p:nvPr/>
        </p:nvSpPr>
        <p:spPr bwMode="auto">
          <a:xfrm>
            <a:off x="3810000" y="4114801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+ 5 =  8 (phần)</a:t>
            </a:r>
          </a:p>
        </p:txBody>
      </p:sp>
      <p:sp>
        <p:nvSpPr>
          <p:cNvPr id="7187" name="Hộp_Văn_Bản 49"/>
          <p:cNvSpPr txBox="1">
            <a:spLocks noChangeArrowheads="1"/>
          </p:cNvSpPr>
          <p:nvPr/>
        </p:nvSpPr>
        <p:spPr bwMode="auto">
          <a:xfrm>
            <a:off x="3810000" y="4724401"/>
            <a:ext cx="213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96 : 8 x 3 = 36</a:t>
            </a:r>
          </a:p>
        </p:txBody>
      </p:sp>
      <p:sp>
        <p:nvSpPr>
          <p:cNvPr id="7188" name="Hộp_Văn_Bản 50"/>
          <p:cNvSpPr txBox="1">
            <a:spLocks noChangeArrowheads="1"/>
          </p:cNvSpPr>
          <p:nvPr/>
        </p:nvSpPr>
        <p:spPr bwMode="auto">
          <a:xfrm>
            <a:off x="3886200" y="5486401"/>
            <a:ext cx="1981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96 - 36 = 60</a:t>
            </a:r>
          </a:p>
        </p:txBody>
      </p:sp>
      <p:sp>
        <p:nvSpPr>
          <p:cNvPr id="7189" name="Hộp_Văn_Bản 54"/>
          <p:cNvSpPr txBox="1">
            <a:spLocks noChangeArrowheads="1"/>
          </p:cNvSpPr>
          <p:nvPr/>
        </p:nvSpPr>
        <p:spPr bwMode="auto">
          <a:xfrm>
            <a:off x="5791200" y="6261101"/>
            <a:ext cx="312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 lớn 60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0" name="Hộp_Văn_Bản 55"/>
          <p:cNvSpPr txBox="1">
            <a:spLocks noChangeArrowheads="1"/>
          </p:cNvSpPr>
          <p:nvPr/>
        </p:nvSpPr>
        <p:spPr bwMode="auto">
          <a:xfrm>
            <a:off x="5791200" y="5867401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 bé 36</a:t>
            </a:r>
          </a:p>
        </p:txBody>
      </p:sp>
      <p:cxnSp>
        <p:nvCxnSpPr>
          <p:cNvPr id="53" name="Straight Connector 52"/>
          <p:cNvCxnSpPr>
            <a:stCxn id="7207" idx="1"/>
            <a:endCxn id="7200" idx="0"/>
          </p:cNvCxnSpPr>
          <p:nvPr/>
        </p:nvCxnSpPr>
        <p:spPr>
          <a:xfrm rot="16200000" flipH="1">
            <a:off x="2814639" y="2060576"/>
            <a:ext cx="314325" cy="3175"/>
          </a:xfrm>
          <a:prstGeom prst="line">
            <a:avLst/>
          </a:prstGeom>
          <a:ln w="19050">
            <a:solidFill>
              <a:schemeClr val="bg2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7210" idx="1"/>
            <a:endCxn id="7205" idx="0"/>
          </p:cNvCxnSpPr>
          <p:nvPr/>
        </p:nvCxnSpPr>
        <p:spPr>
          <a:xfrm rot="16200000" flipH="1">
            <a:off x="5099050" y="2063750"/>
            <a:ext cx="317500" cy="0"/>
          </a:xfrm>
          <a:prstGeom prst="line">
            <a:avLst/>
          </a:prstGeom>
          <a:ln w="19050">
            <a:solidFill>
              <a:schemeClr val="bg2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4534694" y="3542506"/>
            <a:ext cx="6019800" cy="1588"/>
          </a:xfrm>
          <a:prstGeom prst="line">
            <a:avLst/>
          </a:prstGeom>
          <a:ln w="19050" cmpd="sng">
            <a:solidFill>
              <a:srgbClr val="000000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 Box 88"/>
          <p:cNvSpPr txBox="1">
            <a:spLocks noChangeArrowheads="1"/>
          </p:cNvSpPr>
          <p:nvPr/>
        </p:nvSpPr>
        <p:spPr bwMode="auto">
          <a:xfrm>
            <a:off x="7543800" y="1428751"/>
            <a:ext cx="312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1: Vẽ sơ đồ</a:t>
            </a:r>
          </a:p>
        </p:txBody>
      </p:sp>
      <p:sp>
        <p:nvSpPr>
          <p:cNvPr id="98" name="Text Box 88"/>
          <p:cNvSpPr txBox="1">
            <a:spLocks noChangeArrowheads="1"/>
          </p:cNvSpPr>
          <p:nvPr/>
        </p:nvSpPr>
        <p:spPr bwMode="auto">
          <a:xfrm>
            <a:off x="7543800" y="3581401"/>
            <a:ext cx="312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2: Tìm tổng số                    phần bằng nhau</a:t>
            </a:r>
          </a:p>
        </p:txBody>
      </p:sp>
      <p:sp>
        <p:nvSpPr>
          <p:cNvPr id="99" name="Text Box 88"/>
          <p:cNvSpPr txBox="1">
            <a:spLocks noChangeArrowheads="1"/>
          </p:cNvSpPr>
          <p:nvPr/>
        </p:nvSpPr>
        <p:spPr bwMode="auto">
          <a:xfrm>
            <a:off x="7543800" y="4567238"/>
            <a:ext cx="3124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3: Tìm số bé</a:t>
            </a:r>
          </a:p>
        </p:txBody>
      </p:sp>
      <p:sp>
        <p:nvSpPr>
          <p:cNvPr id="100" name="Text Box 88"/>
          <p:cNvSpPr txBox="1">
            <a:spLocks noChangeArrowheads="1"/>
          </p:cNvSpPr>
          <p:nvPr/>
        </p:nvSpPr>
        <p:spPr bwMode="auto">
          <a:xfrm>
            <a:off x="7543800" y="5253038"/>
            <a:ext cx="3124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4: Tìm số lớn</a:t>
            </a:r>
          </a:p>
        </p:txBody>
      </p:sp>
      <p:sp>
        <p:nvSpPr>
          <p:cNvPr id="101" name="Text Box 88"/>
          <p:cNvSpPr txBox="1">
            <a:spLocks noChangeArrowheads="1"/>
          </p:cNvSpPr>
          <p:nvPr/>
        </p:nvSpPr>
        <p:spPr bwMode="auto">
          <a:xfrm>
            <a:off x="7620000" y="6019801"/>
            <a:ext cx="3124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(Lưu ý: Có thể tìm số lớn trước)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0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8" grpId="0"/>
      <p:bldP spid="99" grpId="0"/>
      <p:bldP spid="100" grpId="0"/>
      <p:bldP spid="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2057400" y="228601"/>
            <a:ext cx="8229600" cy="830263"/>
          </a:xfrm>
          <a:prstGeom prst="rect">
            <a:avLst/>
          </a:prstGeom>
          <a:noFill/>
          <a:ln w="57150" cmpd="thinThick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FF"/>
                </a:solidFill>
                <a:latin typeface="Times New Roman" pitchFamily="18" charset="0"/>
              </a:rPr>
              <a:t>Bài toán 2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: Minh và Khôi có 25 quyển vở. Số vở của Minh bằng       số vở của Khôi. Hỏi mỗi bạn có bao nhiêu quyển vở?</a:t>
            </a:r>
          </a:p>
        </p:txBody>
      </p:sp>
      <p:sp>
        <p:nvSpPr>
          <p:cNvPr id="8195" name="AutoShape 9"/>
          <p:cNvSpPr>
            <a:spLocks noChangeAspect="1" noChangeArrowheads="1" noTextEdit="1"/>
          </p:cNvSpPr>
          <p:nvPr/>
        </p:nvSpPr>
        <p:spPr bwMode="auto">
          <a:xfrm>
            <a:off x="4495801" y="1068388"/>
            <a:ext cx="371475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0058401" y="0"/>
            <a:ext cx="384175" cy="914400"/>
            <a:chOff x="3992" y="3168"/>
            <a:chExt cx="242" cy="624"/>
          </a:xfrm>
        </p:grpSpPr>
        <p:sp>
          <p:nvSpPr>
            <p:cNvPr id="8236" name="AutoShape 26"/>
            <p:cNvSpPr>
              <a:spLocks noChangeAspect="1" noChangeArrowheads="1" noTextEdit="1"/>
            </p:cNvSpPr>
            <p:nvPr/>
          </p:nvSpPr>
          <p:spPr bwMode="auto">
            <a:xfrm>
              <a:off x="3992" y="3168"/>
              <a:ext cx="242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37" name="Line 28"/>
            <p:cNvSpPr>
              <a:spLocks noChangeShapeType="1"/>
            </p:cNvSpPr>
            <p:nvPr/>
          </p:nvSpPr>
          <p:spPr bwMode="auto">
            <a:xfrm>
              <a:off x="4032" y="3490"/>
              <a:ext cx="144" cy="1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38" name="Rectangle 29"/>
            <p:cNvSpPr>
              <a:spLocks noChangeArrowheads="1"/>
            </p:cNvSpPr>
            <p:nvPr/>
          </p:nvSpPr>
          <p:spPr bwMode="auto">
            <a:xfrm>
              <a:off x="4040" y="3168"/>
              <a:ext cx="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2</a:t>
              </a:r>
            </a:p>
          </p:txBody>
        </p:sp>
        <p:sp>
          <p:nvSpPr>
            <p:cNvPr id="8239" name="Rectangle 30"/>
            <p:cNvSpPr>
              <a:spLocks noChangeArrowheads="1"/>
            </p:cNvSpPr>
            <p:nvPr/>
          </p:nvSpPr>
          <p:spPr bwMode="auto">
            <a:xfrm>
              <a:off x="4047" y="3504"/>
              <a:ext cx="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  <a:cs typeface="Arial" charset="0"/>
                </a:rPr>
                <a:t>3</a:t>
              </a: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4165600" y="1295401"/>
            <a:ext cx="6578600" cy="1719263"/>
            <a:chOff x="990" y="1008"/>
            <a:chExt cx="4098" cy="1132"/>
          </a:xfrm>
        </p:grpSpPr>
        <p:sp>
          <p:nvSpPr>
            <p:cNvPr id="8214" name="Text Box 44"/>
            <p:cNvSpPr txBox="1">
              <a:spLocks noChangeArrowheads="1"/>
            </p:cNvSpPr>
            <p:nvPr/>
          </p:nvSpPr>
          <p:spPr bwMode="auto">
            <a:xfrm>
              <a:off x="990" y="1104"/>
              <a:ext cx="1392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200" b="1">
                  <a:solidFill>
                    <a:srgbClr val="0000FF"/>
                  </a:solidFill>
                  <a:latin typeface="Times New Roman" pitchFamily="18" charset="0"/>
                </a:rPr>
                <a:t>Ta có sơ đồ:</a:t>
              </a:r>
            </a:p>
          </p:txBody>
        </p:sp>
        <p:sp>
          <p:nvSpPr>
            <p:cNvPr id="8215" name="Text Box 45"/>
            <p:cNvSpPr txBox="1">
              <a:spLocks noChangeArrowheads="1"/>
            </p:cNvSpPr>
            <p:nvPr/>
          </p:nvSpPr>
          <p:spPr bwMode="auto">
            <a:xfrm>
              <a:off x="2968" y="1856"/>
              <a:ext cx="96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200" b="1">
                  <a:solidFill>
                    <a:srgbClr val="000000"/>
                  </a:solidFill>
                  <a:latin typeface="Times New Roman" pitchFamily="18" charset="0"/>
                </a:rPr>
                <a:t>?quyển</a:t>
              </a:r>
            </a:p>
          </p:txBody>
        </p:sp>
        <p:sp>
          <p:nvSpPr>
            <p:cNvPr id="8216" name="Text Box 46"/>
            <p:cNvSpPr txBox="1">
              <a:spLocks noChangeArrowheads="1"/>
            </p:cNvSpPr>
            <p:nvPr/>
          </p:nvSpPr>
          <p:spPr bwMode="auto">
            <a:xfrm>
              <a:off x="2736" y="1008"/>
              <a:ext cx="912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200" b="1">
                  <a:solidFill>
                    <a:srgbClr val="000000"/>
                  </a:solidFill>
                  <a:latin typeface="Times New Roman" pitchFamily="18" charset="0"/>
                </a:rPr>
                <a:t>? quyển</a:t>
              </a:r>
            </a:p>
          </p:txBody>
        </p:sp>
        <p:sp>
          <p:nvSpPr>
            <p:cNvPr id="8217" name="Text Box 47"/>
            <p:cNvSpPr txBox="1">
              <a:spLocks noChangeArrowheads="1"/>
            </p:cNvSpPr>
            <p:nvPr/>
          </p:nvSpPr>
          <p:spPr bwMode="auto">
            <a:xfrm>
              <a:off x="4128" y="1392"/>
              <a:ext cx="96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200" b="1">
                  <a:solidFill>
                    <a:srgbClr val="000000"/>
                  </a:solidFill>
                  <a:latin typeface="Times New Roman" pitchFamily="18" charset="0"/>
                </a:rPr>
                <a:t>25 quyển</a:t>
              </a:r>
            </a:p>
          </p:txBody>
        </p:sp>
        <p:sp>
          <p:nvSpPr>
            <p:cNvPr id="8218" name="Line 48"/>
            <p:cNvSpPr>
              <a:spLocks noChangeShapeType="1"/>
            </p:cNvSpPr>
            <p:nvPr/>
          </p:nvSpPr>
          <p:spPr bwMode="auto">
            <a:xfrm>
              <a:off x="2640" y="16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19" name="Line 49"/>
            <p:cNvSpPr>
              <a:spLocks noChangeShapeType="1"/>
            </p:cNvSpPr>
            <p:nvPr/>
          </p:nvSpPr>
          <p:spPr bwMode="auto">
            <a:xfrm>
              <a:off x="3936" y="16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20" name="Line 50"/>
            <p:cNvSpPr>
              <a:spLocks noChangeShapeType="1"/>
            </p:cNvSpPr>
            <p:nvPr/>
          </p:nvSpPr>
          <p:spPr bwMode="auto">
            <a:xfrm>
              <a:off x="2640" y="1536"/>
              <a:ext cx="0" cy="1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8221" name="Group 51"/>
            <p:cNvGrpSpPr>
              <a:grpSpLocks/>
            </p:cNvGrpSpPr>
            <p:nvPr/>
          </p:nvGrpSpPr>
          <p:grpSpPr bwMode="auto">
            <a:xfrm>
              <a:off x="2640" y="1680"/>
              <a:ext cx="1296" cy="82"/>
              <a:chOff x="2160" y="2107"/>
              <a:chExt cx="1296" cy="82"/>
            </a:xfrm>
          </p:grpSpPr>
          <p:sp>
            <p:nvSpPr>
              <p:cNvPr id="8233" name="Line 52"/>
              <p:cNvSpPr>
                <a:spLocks noChangeShapeType="1"/>
              </p:cNvSpPr>
              <p:nvPr/>
            </p:nvSpPr>
            <p:spPr bwMode="auto">
              <a:xfrm flipV="1">
                <a:off x="2160" y="2154"/>
                <a:ext cx="1296" cy="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8234" name="Line 53"/>
              <p:cNvSpPr>
                <a:spLocks noChangeShapeType="1"/>
              </p:cNvSpPr>
              <p:nvPr/>
            </p:nvSpPr>
            <p:spPr bwMode="auto">
              <a:xfrm>
                <a:off x="2592" y="2107"/>
                <a:ext cx="0" cy="7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8235" name="Line 54"/>
              <p:cNvSpPr>
                <a:spLocks noChangeShapeType="1"/>
              </p:cNvSpPr>
              <p:nvPr/>
            </p:nvSpPr>
            <p:spPr bwMode="auto">
              <a:xfrm>
                <a:off x="3024" y="2112"/>
                <a:ext cx="0" cy="7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8222" name="Rectangle 55"/>
            <p:cNvSpPr>
              <a:spLocks noChangeArrowheads="1"/>
            </p:cNvSpPr>
            <p:nvPr/>
          </p:nvSpPr>
          <p:spPr bwMode="auto">
            <a:xfrm>
              <a:off x="1920" y="1248"/>
              <a:ext cx="816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Minh</a:t>
              </a:r>
              <a:r>
                <a:rPr lang="en-US" sz="2200" b="1">
                  <a:solidFill>
                    <a:srgbClr val="0000FF"/>
                  </a:solidFill>
                  <a:latin typeface=".VnTime" pitchFamily="34" charset="0"/>
                  <a:cs typeface="Arial" charset="0"/>
                </a:rPr>
                <a:t>:</a:t>
              </a:r>
            </a:p>
          </p:txBody>
        </p:sp>
        <p:sp>
          <p:nvSpPr>
            <p:cNvPr id="8223" name="Rectangle 56"/>
            <p:cNvSpPr>
              <a:spLocks noChangeArrowheads="1"/>
            </p:cNvSpPr>
            <p:nvPr/>
          </p:nvSpPr>
          <p:spPr bwMode="auto">
            <a:xfrm>
              <a:off x="1920" y="1536"/>
              <a:ext cx="720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Khôi</a:t>
              </a:r>
              <a:r>
                <a:rPr lang="en-US" sz="2200" b="1">
                  <a:solidFill>
                    <a:srgbClr val="0000FF"/>
                  </a:solidFill>
                  <a:latin typeface=".VnTime" pitchFamily="34" charset="0"/>
                  <a:cs typeface="Arial" charset="0"/>
                </a:rPr>
                <a:t>:</a:t>
              </a:r>
            </a:p>
          </p:txBody>
        </p:sp>
        <p:grpSp>
          <p:nvGrpSpPr>
            <p:cNvPr id="8224" name="Group 57"/>
            <p:cNvGrpSpPr>
              <a:grpSpLocks/>
            </p:cNvGrpSpPr>
            <p:nvPr/>
          </p:nvGrpSpPr>
          <p:grpSpPr bwMode="auto">
            <a:xfrm>
              <a:off x="2640" y="1440"/>
              <a:ext cx="875" cy="96"/>
              <a:chOff x="2245" y="1584"/>
              <a:chExt cx="875" cy="96"/>
            </a:xfrm>
          </p:grpSpPr>
          <p:sp>
            <p:nvSpPr>
              <p:cNvPr id="8229" name="Line 58"/>
              <p:cNvSpPr>
                <a:spLocks noChangeShapeType="1"/>
              </p:cNvSpPr>
              <p:nvPr/>
            </p:nvSpPr>
            <p:spPr bwMode="auto">
              <a:xfrm>
                <a:off x="2245" y="1632"/>
                <a:ext cx="8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8230" name="Line 59"/>
              <p:cNvSpPr>
                <a:spLocks noChangeShapeType="1"/>
              </p:cNvSpPr>
              <p:nvPr/>
            </p:nvSpPr>
            <p:spPr bwMode="auto">
              <a:xfrm>
                <a:off x="2245" y="158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8231" name="Line 60"/>
              <p:cNvSpPr>
                <a:spLocks noChangeShapeType="1"/>
              </p:cNvSpPr>
              <p:nvPr/>
            </p:nvSpPr>
            <p:spPr bwMode="auto">
              <a:xfrm>
                <a:off x="2688" y="158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8232" name="Line 61"/>
              <p:cNvSpPr>
                <a:spLocks noChangeShapeType="1"/>
              </p:cNvSpPr>
              <p:nvPr/>
            </p:nvSpPr>
            <p:spPr bwMode="auto">
              <a:xfrm>
                <a:off x="3115" y="158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8225" name="AutoShape 62"/>
            <p:cNvSpPr>
              <a:spLocks/>
            </p:cNvSpPr>
            <p:nvPr/>
          </p:nvSpPr>
          <p:spPr bwMode="auto">
            <a:xfrm rot="-5400000">
              <a:off x="2968" y="928"/>
              <a:ext cx="192" cy="848"/>
            </a:xfrm>
            <a:prstGeom prst="rightBrace">
              <a:avLst>
                <a:gd name="adj1" fmla="val 29444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600" b="1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226" name="AutoShape 63"/>
            <p:cNvSpPr>
              <a:spLocks/>
            </p:cNvSpPr>
            <p:nvPr/>
          </p:nvSpPr>
          <p:spPr bwMode="auto">
            <a:xfrm rot="5400000">
              <a:off x="3196" y="1188"/>
              <a:ext cx="184" cy="1296"/>
            </a:xfrm>
            <a:prstGeom prst="rightBrace">
              <a:avLst>
                <a:gd name="adj1" fmla="val 46565"/>
                <a:gd name="adj2" fmla="val 5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600" b="1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227" name="Line 64"/>
            <p:cNvSpPr>
              <a:spLocks noChangeShapeType="1"/>
            </p:cNvSpPr>
            <p:nvPr/>
          </p:nvSpPr>
          <p:spPr bwMode="auto">
            <a:xfrm>
              <a:off x="3504" y="1536"/>
              <a:ext cx="0" cy="1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8228" name="AutoShape 65"/>
            <p:cNvSpPr>
              <a:spLocks/>
            </p:cNvSpPr>
            <p:nvPr/>
          </p:nvSpPr>
          <p:spPr bwMode="auto">
            <a:xfrm>
              <a:off x="3936" y="1296"/>
              <a:ext cx="144" cy="624"/>
            </a:xfrm>
            <a:prstGeom prst="rightBrace">
              <a:avLst>
                <a:gd name="adj1" fmla="val 314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600" b="1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43" name="Text Box 36"/>
          <p:cNvSpPr txBox="1">
            <a:spLocks noChangeArrowheads="1"/>
          </p:cNvSpPr>
          <p:nvPr/>
        </p:nvSpPr>
        <p:spPr bwMode="auto">
          <a:xfrm>
            <a:off x="4648200" y="3195638"/>
            <a:ext cx="6019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Theo sơ đồ, tổng số phần bằng nhau là:</a:t>
            </a: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6934200" y="2895600"/>
            <a:ext cx="1828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200" b="1">
                <a:solidFill>
                  <a:srgbClr val="000000"/>
                </a:solidFill>
                <a:latin typeface="Times New Roman" pitchFamily="18" charset="0"/>
              </a:rPr>
              <a:t>Bài giải</a:t>
            </a:r>
          </a:p>
        </p:txBody>
      </p:sp>
      <p:sp>
        <p:nvSpPr>
          <p:cNvPr id="46" name="Hộp_Văn_Bản 35"/>
          <p:cNvSpPr txBox="1">
            <a:spLocks noChangeArrowheads="1"/>
          </p:cNvSpPr>
          <p:nvPr/>
        </p:nvSpPr>
        <p:spPr bwMode="auto">
          <a:xfrm>
            <a:off x="6248400" y="3594101"/>
            <a:ext cx="3505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2 + 3 = 5 (phần)</a:t>
            </a: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" name="Hộp_Văn_Bản 45"/>
          <p:cNvSpPr txBox="1">
            <a:spLocks noChangeArrowheads="1"/>
          </p:cNvSpPr>
          <p:nvPr/>
        </p:nvSpPr>
        <p:spPr bwMode="auto">
          <a:xfrm>
            <a:off x="6248400" y="4381501"/>
            <a:ext cx="5029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25 : 5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× 2 = 10 (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quyển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7" name="Text Box 40"/>
          <p:cNvSpPr txBox="1">
            <a:spLocks noChangeArrowheads="1"/>
          </p:cNvSpPr>
          <p:nvPr/>
        </p:nvSpPr>
        <p:spPr bwMode="auto">
          <a:xfrm>
            <a:off x="4800600" y="3957638"/>
            <a:ext cx="342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Số vở của Minh là:</a:t>
            </a:r>
          </a:p>
        </p:txBody>
      </p:sp>
      <p:sp>
        <p:nvSpPr>
          <p:cNvPr id="59" name="Text Box 41"/>
          <p:cNvSpPr txBox="1">
            <a:spLocks noChangeArrowheads="1"/>
          </p:cNvSpPr>
          <p:nvPr/>
        </p:nvSpPr>
        <p:spPr bwMode="auto">
          <a:xfrm>
            <a:off x="4800600" y="4795838"/>
            <a:ext cx="3352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Số vở của Khôi là:</a:t>
            </a:r>
          </a:p>
        </p:txBody>
      </p:sp>
      <p:sp>
        <p:nvSpPr>
          <p:cNvPr id="60" name="Hộp_Văn_Bản 50"/>
          <p:cNvSpPr txBox="1">
            <a:spLocks noChangeArrowheads="1"/>
          </p:cNvSpPr>
          <p:nvPr/>
        </p:nvSpPr>
        <p:spPr bwMode="auto">
          <a:xfrm>
            <a:off x="6248400" y="5189538"/>
            <a:ext cx="4114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25 - 10 = 15 (quyển)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2" name="Text Box 38"/>
          <p:cNvSpPr txBox="1">
            <a:spLocks noChangeArrowheads="1"/>
          </p:cNvSpPr>
          <p:nvPr/>
        </p:nvSpPr>
        <p:spPr bwMode="auto">
          <a:xfrm>
            <a:off x="6858000" y="5689600"/>
            <a:ext cx="4114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Đáp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: Minh: 10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quyển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vở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            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Khôi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: 15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quyển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</a:rPr>
              <a:t>vở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cxnSp>
        <p:nvCxnSpPr>
          <p:cNvPr id="65" name="Straight Connector 64"/>
          <p:cNvCxnSpPr>
            <a:cxnSpLocks noChangeShapeType="1"/>
          </p:cNvCxnSpPr>
          <p:nvPr/>
        </p:nvCxnSpPr>
        <p:spPr bwMode="auto">
          <a:xfrm>
            <a:off x="5715000" y="609600"/>
            <a:ext cx="1447800" cy="1588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67" name="Straight Connector 66"/>
          <p:cNvCxnSpPr>
            <a:cxnSpLocks noChangeShapeType="1"/>
          </p:cNvCxnSpPr>
          <p:nvPr/>
        </p:nvCxnSpPr>
        <p:spPr bwMode="auto">
          <a:xfrm>
            <a:off x="10058400" y="990600"/>
            <a:ext cx="304800" cy="1588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70" name="Straight Connector 69"/>
          <p:cNvCxnSpPr/>
          <p:nvPr/>
        </p:nvCxnSpPr>
        <p:spPr>
          <a:xfrm rot="16200000" flipH="1">
            <a:off x="1485900" y="4152900"/>
            <a:ext cx="5334000" cy="76200"/>
          </a:xfrm>
          <a:prstGeom prst="line">
            <a:avLst/>
          </a:prstGeom>
          <a:ln w="19050" cmpd="sng">
            <a:solidFill>
              <a:srgbClr val="000000"/>
            </a:solidFill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 Box 44"/>
          <p:cNvSpPr txBox="1">
            <a:spLocks noChangeArrowheads="1"/>
          </p:cNvSpPr>
          <p:nvPr/>
        </p:nvSpPr>
        <p:spPr bwMode="auto">
          <a:xfrm>
            <a:off x="1524000" y="1593851"/>
            <a:ext cx="2514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Bước 1: Vẽ sơ đồ</a:t>
            </a:r>
          </a:p>
        </p:txBody>
      </p:sp>
      <p:sp>
        <p:nvSpPr>
          <p:cNvPr id="74" name="Text Box 44"/>
          <p:cNvSpPr txBox="1">
            <a:spLocks noChangeArrowheads="1"/>
          </p:cNvSpPr>
          <p:nvPr/>
        </p:nvSpPr>
        <p:spPr bwMode="auto">
          <a:xfrm>
            <a:off x="1498600" y="3124201"/>
            <a:ext cx="269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Bước 2: Tìm tổng số phần bằng nhau</a:t>
            </a:r>
          </a:p>
        </p:txBody>
      </p:sp>
      <p:sp>
        <p:nvSpPr>
          <p:cNvPr id="75" name="Text Box 44"/>
          <p:cNvSpPr txBox="1">
            <a:spLocks noChangeArrowheads="1"/>
          </p:cNvSpPr>
          <p:nvPr/>
        </p:nvSpPr>
        <p:spPr bwMode="auto">
          <a:xfrm>
            <a:off x="1524000" y="4191001"/>
            <a:ext cx="2590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Bước 3: Tìm số bé</a:t>
            </a:r>
          </a:p>
        </p:txBody>
      </p:sp>
      <p:sp>
        <p:nvSpPr>
          <p:cNvPr id="76" name="Text Box 44"/>
          <p:cNvSpPr txBox="1">
            <a:spLocks noChangeArrowheads="1"/>
          </p:cNvSpPr>
          <p:nvPr/>
        </p:nvSpPr>
        <p:spPr bwMode="auto">
          <a:xfrm>
            <a:off x="1498600" y="4876801"/>
            <a:ext cx="269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Bước 4: Tìm số lớn</a:t>
            </a:r>
          </a:p>
        </p:txBody>
      </p:sp>
      <p:cxnSp>
        <p:nvCxnSpPr>
          <p:cNvPr id="7189" name="Straight Connector 79"/>
          <p:cNvCxnSpPr>
            <a:cxnSpLocks noChangeShapeType="1"/>
          </p:cNvCxnSpPr>
          <p:nvPr/>
        </p:nvCxnSpPr>
        <p:spPr bwMode="auto">
          <a:xfrm>
            <a:off x="4724400" y="990600"/>
            <a:ext cx="3810000" cy="1588"/>
          </a:xfrm>
          <a:prstGeom prst="lin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ffectLst>
            <a:outerShdw algn="ctr" rotWithShape="0">
              <a:schemeClr val="bg2">
                <a:alpha val="50000"/>
              </a:scheme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427297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7" grpId="0" animBg="1"/>
      <p:bldP spid="43" grpId="0"/>
      <p:bldP spid="44" grpId="0"/>
      <p:bldP spid="46" grpId="0"/>
      <p:bldP spid="55" grpId="0"/>
      <p:bldP spid="57" grpId="0"/>
      <p:bldP spid="59" grpId="0"/>
      <p:bldP spid="60" grpId="0"/>
      <p:bldP spid="62" grpId="0"/>
      <p:bldP spid="73" grpId="0"/>
      <p:bldP spid="74" grpId="0"/>
      <p:bldP spid="75" grpId="0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286000" y="769939"/>
            <a:ext cx="7848600" cy="954087"/>
          </a:xfrm>
          <a:prstGeom prst="rect">
            <a:avLst/>
          </a:prstGeom>
          <a:noFill/>
          <a:ln w="57150" cmpd="thinThick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Khi giải bài toán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Tìm hai số khi biết tổng và tỉ  số của hai số đó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, ta có thể tiến hành các bước sau:</a:t>
            </a:r>
          </a:p>
        </p:txBody>
      </p:sp>
      <p:sp>
        <p:nvSpPr>
          <p:cNvPr id="4" name="Text Box 88"/>
          <p:cNvSpPr txBox="1">
            <a:spLocks noChangeArrowheads="1"/>
          </p:cNvSpPr>
          <p:nvPr/>
        </p:nvSpPr>
        <p:spPr bwMode="auto">
          <a:xfrm>
            <a:off x="3200400" y="1981201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1: Vẽ sơ đồ</a:t>
            </a:r>
          </a:p>
        </p:txBody>
      </p:sp>
      <p:sp>
        <p:nvSpPr>
          <p:cNvPr id="5" name="Text Box 88"/>
          <p:cNvSpPr txBox="1">
            <a:spLocks noChangeArrowheads="1"/>
          </p:cNvSpPr>
          <p:nvPr/>
        </p:nvSpPr>
        <p:spPr bwMode="auto">
          <a:xfrm>
            <a:off x="3276600" y="2667001"/>
            <a:ext cx="632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2: Tìm tổng số phần bằng nhau</a:t>
            </a:r>
          </a:p>
        </p:txBody>
      </p:sp>
      <p:sp>
        <p:nvSpPr>
          <p:cNvPr id="6" name="Text Box 88"/>
          <p:cNvSpPr txBox="1">
            <a:spLocks noChangeArrowheads="1"/>
          </p:cNvSpPr>
          <p:nvPr/>
        </p:nvSpPr>
        <p:spPr bwMode="auto">
          <a:xfrm>
            <a:off x="3276600" y="3352801"/>
            <a:ext cx="358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3: Tìm số bé</a:t>
            </a:r>
          </a:p>
        </p:txBody>
      </p:sp>
      <p:sp>
        <p:nvSpPr>
          <p:cNvPr id="7" name="Text Box 88"/>
          <p:cNvSpPr txBox="1">
            <a:spLocks noChangeArrowheads="1"/>
          </p:cNvSpPr>
          <p:nvPr/>
        </p:nvSpPr>
        <p:spPr bwMode="auto">
          <a:xfrm>
            <a:off x="3276600" y="4038601"/>
            <a:ext cx="396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4: Tìm số lớn</a:t>
            </a:r>
          </a:p>
        </p:txBody>
      </p:sp>
      <p:sp>
        <p:nvSpPr>
          <p:cNvPr id="8" name="Text Box 88"/>
          <p:cNvSpPr txBox="1">
            <a:spLocks noChangeArrowheads="1"/>
          </p:cNvSpPr>
          <p:nvPr/>
        </p:nvSpPr>
        <p:spPr bwMode="auto">
          <a:xfrm>
            <a:off x="3429000" y="4800601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(Lưu ý có thể tìm số lớn trước số bé)</a:t>
            </a:r>
            <a:endParaRPr lang="en-US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08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7644"/>
            <a:ext cx="12324522" cy="688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3581400" y="1821766"/>
            <a:ext cx="6096000" cy="4045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2438400" y="1821766"/>
            <a:ext cx="7943850" cy="1153211"/>
            <a:chOff x="432" y="1729"/>
            <a:chExt cx="5004" cy="817"/>
          </a:xfrm>
        </p:grpSpPr>
        <p:sp>
          <p:nvSpPr>
            <p:cNvPr id="10252" name="Rectangle 13"/>
            <p:cNvSpPr>
              <a:spLocks noChangeArrowheads="1"/>
            </p:cNvSpPr>
            <p:nvPr/>
          </p:nvSpPr>
          <p:spPr bwMode="auto">
            <a:xfrm>
              <a:off x="2784" y="1729"/>
              <a:ext cx="2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200" dirty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?</a:t>
              </a:r>
            </a:p>
          </p:txBody>
        </p:sp>
        <p:grpSp>
          <p:nvGrpSpPr>
            <p:cNvPr id="10253" name="Group 57"/>
            <p:cNvGrpSpPr>
              <a:grpSpLocks/>
            </p:cNvGrpSpPr>
            <p:nvPr/>
          </p:nvGrpSpPr>
          <p:grpSpPr bwMode="auto">
            <a:xfrm>
              <a:off x="432" y="1776"/>
              <a:ext cx="5004" cy="770"/>
              <a:chOff x="420" y="1776"/>
              <a:chExt cx="5004" cy="770"/>
            </a:xfrm>
          </p:grpSpPr>
          <p:sp>
            <p:nvSpPr>
              <p:cNvPr id="10254" name="AutoShape 33"/>
              <p:cNvSpPr>
                <a:spLocks/>
              </p:cNvSpPr>
              <p:nvPr/>
            </p:nvSpPr>
            <p:spPr bwMode="auto">
              <a:xfrm>
                <a:off x="4968" y="1932"/>
                <a:ext cx="144" cy="614"/>
              </a:xfrm>
              <a:prstGeom prst="rightBrace">
                <a:avLst>
                  <a:gd name="adj1" fmla="val 35532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600">
                  <a:solidFill>
                    <a:srgbClr val="000000"/>
                  </a:solidFill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255" name="Rectangle 12"/>
              <p:cNvSpPr>
                <a:spLocks noChangeArrowheads="1"/>
              </p:cNvSpPr>
              <p:nvPr/>
            </p:nvSpPr>
            <p:spPr bwMode="auto">
              <a:xfrm>
                <a:off x="1932" y="1920"/>
                <a:ext cx="720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200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bé</a:t>
                </a:r>
                <a:r>
                  <a:rPr lang="en-US" sz="2200" dirty="0">
                    <a:solidFill>
                      <a:srgbClr val="000000"/>
                    </a:solidFill>
                    <a:latin typeface=".VnTime" pitchFamily="34" charset="0"/>
                    <a:cs typeface="Arial" charset="0"/>
                  </a:rPr>
                  <a:t>:</a:t>
                </a:r>
              </a:p>
            </p:txBody>
          </p:sp>
          <p:sp>
            <p:nvSpPr>
              <p:cNvPr id="10256" name="Rectangle 14"/>
              <p:cNvSpPr>
                <a:spLocks noChangeArrowheads="1"/>
              </p:cNvSpPr>
              <p:nvPr/>
            </p:nvSpPr>
            <p:spPr bwMode="auto">
              <a:xfrm>
                <a:off x="1944" y="2263"/>
                <a:ext cx="7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200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lớn</a:t>
                </a:r>
                <a:r>
                  <a:rPr lang="en-US" sz="2200" dirty="0">
                    <a:solidFill>
                      <a:srgbClr val="000000"/>
                    </a:solidFill>
                    <a:latin typeface=".VnTime" pitchFamily="34" charset="0"/>
                    <a:cs typeface="Arial" charset="0"/>
                  </a:rPr>
                  <a:t>:</a:t>
                </a:r>
              </a:p>
            </p:txBody>
          </p:sp>
          <p:sp>
            <p:nvSpPr>
              <p:cNvPr id="10257" name="Line 15"/>
              <p:cNvSpPr>
                <a:spLocks noChangeShapeType="1"/>
              </p:cNvSpPr>
              <p:nvPr/>
            </p:nvSpPr>
            <p:spPr bwMode="auto">
              <a:xfrm>
                <a:off x="2616" y="2013"/>
                <a:ext cx="0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258" name="Line 16"/>
              <p:cNvSpPr>
                <a:spLocks noChangeShapeType="1"/>
              </p:cNvSpPr>
              <p:nvPr/>
            </p:nvSpPr>
            <p:spPr bwMode="auto">
              <a:xfrm>
                <a:off x="2932" y="2013"/>
                <a:ext cx="0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259" name="Line 17"/>
              <p:cNvSpPr>
                <a:spLocks noChangeShapeType="1"/>
              </p:cNvSpPr>
              <p:nvPr/>
            </p:nvSpPr>
            <p:spPr bwMode="auto">
              <a:xfrm>
                <a:off x="3235" y="2013"/>
                <a:ext cx="0" cy="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grpSp>
            <p:nvGrpSpPr>
              <p:cNvPr id="10260" name="Group 18"/>
              <p:cNvGrpSpPr>
                <a:grpSpLocks/>
              </p:cNvGrpSpPr>
              <p:nvPr/>
            </p:nvGrpSpPr>
            <p:grpSpPr bwMode="auto">
              <a:xfrm>
                <a:off x="2616" y="1921"/>
                <a:ext cx="620" cy="163"/>
                <a:chOff x="5184" y="1261"/>
                <a:chExt cx="620" cy="165"/>
              </a:xfrm>
            </p:grpSpPr>
            <p:sp>
              <p:nvSpPr>
                <p:cNvPr id="10275" name="Line 19"/>
                <p:cNvSpPr>
                  <a:spLocks noChangeShapeType="1"/>
                </p:cNvSpPr>
                <p:nvPr/>
              </p:nvSpPr>
              <p:spPr bwMode="auto">
                <a:xfrm>
                  <a:off x="5184" y="1426"/>
                  <a:ext cx="61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276" name="AutoShape 20"/>
                <p:cNvSpPr>
                  <a:spLocks/>
                </p:cNvSpPr>
                <p:nvPr/>
              </p:nvSpPr>
              <p:spPr bwMode="auto">
                <a:xfrm rot="-5400000">
                  <a:off x="5414" y="1035"/>
                  <a:ext cx="163" cy="616"/>
                </a:xfrm>
                <a:prstGeom prst="rightBrace">
                  <a:avLst>
                    <a:gd name="adj1" fmla="val 31493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600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endParaRPr>
                </a:p>
              </p:txBody>
            </p:sp>
          </p:grpSp>
          <p:grpSp>
            <p:nvGrpSpPr>
              <p:cNvPr id="10261" name="Group 21"/>
              <p:cNvGrpSpPr>
                <a:grpSpLocks/>
              </p:cNvGrpSpPr>
              <p:nvPr/>
            </p:nvGrpSpPr>
            <p:grpSpPr bwMode="auto">
              <a:xfrm flipV="1">
                <a:off x="2616" y="2216"/>
                <a:ext cx="2304" cy="267"/>
                <a:chOff x="5184" y="1680"/>
                <a:chExt cx="2304" cy="272"/>
              </a:xfrm>
            </p:grpSpPr>
            <p:sp>
              <p:nvSpPr>
                <p:cNvPr id="10265" name="Line 22"/>
                <p:cNvSpPr>
                  <a:spLocks noChangeShapeType="1"/>
                </p:cNvSpPr>
                <p:nvPr/>
              </p:nvSpPr>
              <p:spPr bwMode="auto">
                <a:xfrm>
                  <a:off x="5184" y="1762"/>
                  <a:ext cx="2297" cy="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266" name="Line 23"/>
                <p:cNvSpPr>
                  <a:spLocks noChangeShapeType="1"/>
                </p:cNvSpPr>
                <p:nvPr/>
              </p:nvSpPr>
              <p:spPr bwMode="auto">
                <a:xfrm>
                  <a:off x="5184" y="169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267" name="Line 24"/>
                <p:cNvSpPr>
                  <a:spLocks noChangeShapeType="1"/>
                </p:cNvSpPr>
                <p:nvPr/>
              </p:nvSpPr>
              <p:spPr bwMode="auto">
                <a:xfrm>
                  <a:off x="5500" y="169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268" name="Line 25"/>
                <p:cNvSpPr>
                  <a:spLocks noChangeShapeType="1"/>
                </p:cNvSpPr>
                <p:nvPr/>
              </p:nvSpPr>
              <p:spPr bwMode="auto">
                <a:xfrm>
                  <a:off x="5803" y="168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269" name="Line 26"/>
                <p:cNvSpPr>
                  <a:spLocks noChangeShapeType="1"/>
                </p:cNvSpPr>
                <p:nvPr/>
              </p:nvSpPr>
              <p:spPr bwMode="auto">
                <a:xfrm>
                  <a:off x="6129" y="169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270" name="Line 27"/>
                <p:cNvSpPr>
                  <a:spLocks noChangeShapeType="1"/>
                </p:cNvSpPr>
                <p:nvPr/>
              </p:nvSpPr>
              <p:spPr bwMode="auto">
                <a:xfrm>
                  <a:off x="6455" y="168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271" name="Line 28"/>
                <p:cNvSpPr>
                  <a:spLocks noChangeShapeType="1"/>
                </p:cNvSpPr>
                <p:nvPr/>
              </p:nvSpPr>
              <p:spPr bwMode="auto">
                <a:xfrm>
                  <a:off x="6785" y="169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272" name="Line 29"/>
                <p:cNvSpPr>
                  <a:spLocks noChangeShapeType="1"/>
                </p:cNvSpPr>
                <p:nvPr/>
              </p:nvSpPr>
              <p:spPr bwMode="auto">
                <a:xfrm>
                  <a:off x="7139" y="168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273" name="Line 30"/>
                <p:cNvSpPr>
                  <a:spLocks noChangeShapeType="1"/>
                </p:cNvSpPr>
                <p:nvPr/>
              </p:nvSpPr>
              <p:spPr bwMode="auto">
                <a:xfrm>
                  <a:off x="7488" y="168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0274" name="AutoShape 31"/>
                <p:cNvSpPr>
                  <a:spLocks/>
                </p:cNvSpPr>
                <p:nvPr/>
              </p:nvSpPr>
              <p:spPr bwMode="auto">
                <a:xfrm rot="5400000">
                  <a:off x="6248" y="727"/>
                  <a:ext cx="164" cy="2286"/>
                </a:xfrm>
                <a:prstGeom prst="rightBrace">
                  <a:avLst>
                    <a:gd name="adj1" fmla="val 116159"/>
                    <a:gd name="adj2" fmla="val 50000"/>
                  </a:avLst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600">
                    <a:solidFill>
                      <a:srgbClr val="000000"/>
                    </a:solidFill>
                    <a:latin typeface="Times New Roman" pitchFamily="18" charset="0"/>
                    <a:cs typeface="Arial" charset="0"/>
                  </a:endParaRPr>
                </a:p>
              </p:txBody>
            </p:sp>
          </p:grpSp>
          <p:sp>
            <p:nvSpPr>
              <p:cNvPr id="10262" name="Rectangle 32"/>
              <p:cNvSpPr>
                <a:spLocks noChangeArrowheads="1"/>
              </p:cNvSpPr>
              <p:nvPr/>
            </p:nvSpPr>
            <p:spPr bwMode="auto">
              <a:xfrm>
                <a:off x="3624" y="2038"/>
                <a:ext cx="288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200">
                    <a:solidFill>
                      <a:srgbClr val="000000"/>
                    </a:solidFill>
                    <a:latin typeface=".VnTime" pitchFamily="34" charset="0"/>
                    <a:cs typeface="Arial" charset="0"/>
                  </a:rPr>
                  <a:t>?</a:t>
                </a:r>
              </a:p>
            </p:txBody>
          </p:sp>
          <p:sp>
            <p:nvSpPr>
              <p:cNvPr id="10263" name="Rectangle 34"/>
              <p:cNvSpPr>
                <a:spLocks noChangeArrowheads="1"/>
              </p:cNvSpPr>
              <p:nvPr/>
            </p:nvSpPr>
            <p:spPr bwMode="auto">
              <a:xfrm>
                <a:off x="5136" y="2145"/>
                <a:ext cx="288" cy="1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200">
                    <a:solidFill>
                      <a:srgbClr val="000000"/>
                    </a:solidFill>
                    <a:latin typeface=".VnTime" pitchFamily="34" charset="0"/>
                    <a:cs typeface="Arial" charset="0"/>
                  </a:rPr>
                  <a:t>333</a:t>
                </a:r>
              </a:p>
            </p:txBody>
          </p:sp>
          <p:sp>
            <p:nvSpPr>
              <p:cNvPr id="10264" name="Rectangle 35"/>
              <p:cNvSpPr>
                <a:spLocks noChangeArrowheads="1"/>
              </p:cNvSpPr>
              <p:nvPr/>
            </p:nvSpPr>
            <p:spPr bwMode="auto">
              <a:xfrm>
                <a:off x="420" y="1776"/>
                <a:ext cx="1500" cy="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sơ</a:t>
                </a:r>
                <a:r>
                  <a:rPr lang="en-US" sz="28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đồ</a:t>
                </a:r>
                <a:r>
                  <a:rPr lang="en-US" sz="2800" dirty="0">
                    <a:solidFill>
                      <a:srgbClr val="000000"/>
                    </a:solidFill>
                    <a:latin typeface="Arial"/>
                    <a:cs typeface="Times New Roman" pitchFamily="18" charset="0"/>
                  </a:rPr>
                  <a:t>:</a:t>
                </a:r>
              </a:p>
            </p:txBody>
          </p:sp>
        </p:grpSp>
      </p:grpSp>
      <p:sp>
        <p:nvSpPr>
          <p:cNvPr id="127013" name="Text Box 37"/>
          <p:cNvSpPr txBox="1">
            <a:spLocks noChangeArrowheads="1"/>
          </p:cNvSpPr>
          <p:nvPr/>
        </p:nvSpPr>
        <p:spPr bwMode="auto">
          <a:xfrm>
            <a:off x="1828223" y="346925"/>
            <a:ext cx="8458777" cy="1126462"/>
          </a:xfrm>
          <a:prstGeom prst="rect">
            <a:avLst/>
          </a:prstGeom>
          <a:noFill/>
          <a:ln w="57150" cmpd="thinThick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333.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.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8755063" y="402906"/>
            <a:ext cx="423863" cy="804863"/>
            <a:chOff x="1680" y="1470"/>
            <a:chExt cx="267" cy="507"/>
          </a:xfrm>
        </p:grpSpPr>
        <p:sp>
          <p:nvSpPr>
            <p:cNvPr id="10249" name="Text Box 39"/>
            <p:cNvSpPr txBox="1">
              <a:spLocks noChangeArrowheads="1"/>
            </p:cNvSpPr>
            <p:nvPr/>
          </p:nvSpPr>
          <p:spPr bwMode="auto">
            <a:xfrm>
              <a:off x="1707" y="1470"/>
              <a:ext cx="2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0250" name="Text Box 40"/>
            <p:cNvSpPr txBox="1">
              <a:spLocks noChangeArrowheads="1"/>
            </p:cNvSpPr>
            <p:nvPr/>
          </p:nvSpPr>
          <p:spPr bwMode="auto">
            <a:xfrm>
              <a:off x="1680" y="1689"/>
              <a:ext cx="2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10251" name="Line 41"/>
            <p:cNvSpPr>
              <a:spLocks noChangeShapeType="1"/>
            </p:cNvSpPr>
            <p:nvPr/>
          </p:nvSpPr>
          <p:spPr bwMode="auto">
            <a:xfrm>
              <a:off x="1704" y="17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246" name="Text Box 49"/>
          <p:cNvSpPr txBox="1">
            <a:spLocks noChangeArrowheads="1"/>
          </p:cNvSpPr>
          <p:nvPr/>
        </p:nvSpPr>
        <p:spPr bwMode="auto">
          <a:xfrm>
            <a:off x="3352800" y="5181601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2209800" y="-457200"/>
            <a:ext cx="807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8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0" name="Hộp_Văn_Bản 39"/>
          <p:cNvSpPr txBox="1">
            <a:spLocks noChangeArrowheads="1"/>
          </p:cNvSpPr>
          <p:nvPr/>
        </p:nvSpPr>
        <p:spPr bwMode="auto">
          <a:xfrm>
            <a:off x="1905000" y="2799125"/>
            <a:ext cx="167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600" b="1" u="sng" dirty="0" err="1">
                <a:solidFill>
                  <a:srgbClr val="000000"/>
                </a:solidFill>
                <a:latin typeface="Times New Roman" pitchFamily="18" charset="0"/>
              </a:rPr>
              <a:t>Bài</a:t>
            </a:r>
            <a:r>
              <a:rPr lang="en-US" sz="2600" b="1" u="sng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600" b="1" u="sng" dirty="0" err="1">
                <a:solidFill>
                  <a:srgbClr val="000000"/>
                </a:solidFill>
                <a:latin typeface="Times New Roman" pitchFamily="18" charset="0"/>
              </a:rPr>
              <a:t>giải</a:t>
            </a:r>
            <a:endParaRPr lang="en-US" sz="2600" b="1" u="sng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19601" y="3352801"/>
            <a:ext cx="2762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+ 7 = 9 (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6313" y="3849966"/>
            <a:ext cx="2957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333 : 9 x 2 = 74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38524" y="3855249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939" y="4472190"/>
            <a:ext cx="1627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08550" y="4472190"/>
            <a:ext cx="214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333 – 74 = 259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38082" y="4948149"/>
            <a:ext cx="272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74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 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259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38524" y="2877739"/>
            <a:ext cx="5667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714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7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6" grpId="0"/>
      <p:bldP spid="127013" grpId="0" animBg="1"/>
      <p:bldP spid="40" grpId="0"/>
      <p:bldP spid="3" grpId="0"/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2044700" y="1244025"/>
            <a:ext cx="8153400" cy="1169551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38100" cmpd="dbl">
            <a:solidFill>
              <a:srgbClr val="FF00FF"/>
            </a:solidFill>
            <a:bevel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toán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“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khi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biết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tổng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tỉ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</a:rPr>
              <a:t>đó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</a:rPr>
              <a:t>?”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3124200" y="2895600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0066"/>
                </a:solidFill>
                <a:latin typeface="Times New Roman" pitchFamily="18" charset="0"/>
              </a:rPr>
              <a:t>Bước 1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: Vẽ sơ đồ.</a:t>
            </a: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3124200" y="4237039"/>
            <a:ext cx="7467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0066"/>
                </a:solidFill>
                <a:latin typeface="Times New Roman" pitchFamily="18" charset="0"/>
              </a:rPr>
              <a:t>Bước 3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: Tìm số bé.</a:t>
            </a: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3124200" y="4922839"/>
            <a:ext cx="3810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0066"/>
                </a:solidFill>
                <a:latin typeface="Times New Roman" pitchFamily="18" charset="0"/>
              </a:rPr>
              <a:t>Bước 4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: Tìm số lớn.</a:t>
            </a:r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3124200" y="3551239"/>
            <a:ext cx="7010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0066"/>
                </a:solidFill>
                <a:latin typeface="Times New Roman" pitchFamily="18" charset="0"/>
              </a:rPr>
              <a:t>Bước 2</a:t>
            </a:r>
            <a:r>
              <a:rPr lang="en-US" sz="3200">
                <a:solidFill>
                  <a:srgbClr val="000000"/>
                </a:solidFill>
                <a:latin typeface="Times New Roman" pitchFamily="18" charset="0"/>
              </a:rPr>
              <a:t>: Tìm tổng số phần bằng nhau.</a:t>
            </a:r>
          </a:p>
        </p:txBody>
      </p:sp>
    </p:spTree>
    <p:extLst>
      <p:ext uri="{BB962C8B-B14F-4D97-AF65-F5344CB8AC3E}">
        <p14:creationId xmlns:p14="http://schemas.microsoft.com/office/powerpoint/2010/main" val="422936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5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5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9" grpId="0" animBg="1"/>
      <p:bldP spid="125967" grpId="0"/>
      <p:bldP spid="125968" grpId="0"/>
      <p:bldP spid="125969" grpId="0"/>
      <p:bldP spid="12597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1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1">
            <a:schemeClr val="bg2">
              <a:alpha val="50000"/>
            </a:schemeClr>
          </a:prstShdw>
        </a:effec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619</Words>
  <Application>Microsoft Office PowerPoint</Application>
  <PresentationFormat>Widescreen</PresentationFormat>
  <Paragraphs>101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.VnTime</vt:lpstr>
      <vt:lpstr>Arial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2023-03-23T07:31:48Z</dcterms:created>
  <dcterms:modified xsi:type="dcterms:W3CDTF">2023-03-23T07:34:44Z</dcterms:modified>
</cp:coreProperties>
</file>