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23A580-99AA-4355-BBB5-BA6B5D4B65A5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6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AB0632-4D2D-4AAE-8F03-34269E568E2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57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3F19B9-0900-446A-945C-8FABD0002C64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25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2DD609-E828-435A-AC2C-2AF854058E5F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48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4C671E-52C1-44C2-9258-C87B916522D7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3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FEBB1F-EFF4-4ABD-B03B-864FDFF4C0B1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7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293763-03C7-40C7-9397-D2A5CC4F8FB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1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901540-E85A-4EF1-BB4E-C42717C6B123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647E2D-C659-40BB-85CA-88056D9AB60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30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044DDA-501A-4110-B9B3-82011A8277E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7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688FE7-62D4-4065-AD06-0443154084F4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56CDF6-DE66-4460-83D7-2239C486F891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0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2057400" y="2971800"/>
            <a:ext cx="81534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giữa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3124200" y="1905001"/>
            <a:ext cx="5181600" cy="715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</a:p>
        </p:txBody>
      </p:sp>
      <p:pic>
        <p:nvPicPr>
          <p:cNvPr id="2053" name="Picture 3" descr="ringwrlmed2_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57800"/>
            <a:ext cx="2362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62200" y="788576"/>
            <a:ext cx="78486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</a:t>
            </a:r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690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63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09082"/>
              </p:ext>
            </p:extLst>
          </p:nvPr>
        </p:nvGraphicFramePr>
        <p:xfrm>
          <a:off x="198783" y="990601"/>
          <a:ext cx="11900452" cy="5832476"/>
        </p:xfrm>
        <a:graphic>
          <a:graphicData uri="http://schemas.openxmlformats.org/drawingml/2006/table">
            <a:tbl>
              <a:tblPr/>
              <a:tblGrid>
                <a:gridCol w="3074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6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Tên bài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Nội dung chính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9409" name="Rectangle 33"/>
          <p:cNvSpPr>
            <a:spLocks noChangeArrowheads="1"/>
          </p:cNvSpPr>
          <p:nvPr/>
        </p:nvSpPr>
        <p:spPr bwMode="auto">
          <a:xfrm>
            <a:off x="1676400" y="84138"/>
            <a:ext cx="899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 Viết tên và nội dung các bài tập đọc thuộc chủ điểm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“ </a:t>
            </a:r>
            <a:r>
              <a:rPr lang="en-US" altLang="en-US" sz="2400" b="1">
                <a:solidFill>
                  <a:srgbClr val="FF0000"/>
                </a:solidFill>
              </a:rPr>
              <a:t>Vẻ đẹp muôn màu</a:t>
            </a:r>
            <a:r>
              <a:rPr lang="en-US" altLang="en-US" sz="2400" b="1">
                <a:solidFill>
                  <a:srgbClr val="000099"/>
                </a:solidFill>
              </a:rPr>
              <a:t>”. </a:t>
            </a:r>
            <a:endParaRPr lang="en-US" altLang="en-US" sz="2400">
              <a:solidFill>
                <a:srgbClr val="000099"/>
              </a:solidFill>
            </a:endParaRPr>
          </a:p>
        </p:txBody>
      </p:sp>
      <p:sp>
        <p:nvSpPr>
          <p:cNvPr id="229413" name="Text Box 37"/>
          <p:cNvSpPr txBox="1">
            <a:spLocks noChangeArrowheads="1"/>
          </p:cNvSpPr>
          <p:nvPr/>
        </p:nvSpPr>
        <p:spPr bwMode="auto">
          <a:xfrm>
            <a:off x="855042" y="1587500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prstClr val="black"/>
                </a:solidFill>
              </a:rPr>
              <a:t>Sầu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riêng</a:t>
            </a:r>
            <a:endParaRPr lang="en-US" altLang="en-US" sz="2400" b="1" dirty="0">
              <a:solidFill>
                <a:prstClr val="black"/>
              </a:solidFill>
            </a:endParaRPr>
          </a:p>
        </p:txBody>
      </p:sp>
      <p:sp>
        <p:nvSpPr>
          <p:cNvPr id="229419" name="Text Box 43"/>
          <p:cNvSpPr txBox="1">
            <a:spLocks noChangeArrowheads="1"/>
          </p:cNvSpPr>
          <p:nvPr/>
        </p:nvSpPr>
        <p:spPr bwMode="auto">
          <a:xfrm>
            <a:off x="3207026" y="1447801"/>
            <a:ext cx="89849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prstClr val="black"/>
                </a:solidFill>
              </a:rPr>
              <a:t>Tả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cây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sầu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riêng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có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nhiều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nét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đặc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sắc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về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hoa</a:t>
            </a:r>
            <a:r>
              <a:rPr lang="en-US" altLang="en-US" sz="2400" b="1" dirty="0">
                <a:solidFill>
                  <a:prstClr val="black"/>
                </a:solidFill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</a:rPr>
              <a:t>quả</a:t>
            </a:r>
            <a:r>
              <a:rPr lang="en-US" altLang="en-US" sz="2400" b="1" dirty="0">
                <a:solidFill>
                  <a:prstClr val="black"/>
                </a:solidFill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</a:rPr>
              <a:t>dáng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cây</a:t>
            </a:r>
            <a:r>
              <a:rPr lang="en-US" altLang="en-US" sz="24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0" name="Text Box 44"/>
          <p:cNvSpPr txBox="1">
            <a:spLocks noChangeArrowheads="1"/>
          </p:cNvSpPr>
          <p:nvPr/>
        </p:nvSpPr>
        <p:spPr bwMode="auto">
          <a:xfrm>
            <a:off x="815286" y="2165350"/>
            <a:ext cx="1558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prstClr val="black"/>
                </a:solidFill>
              </a:rPr>
              <a:t>Chợ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Tết</a:t>
            </a:r>
            <a:endParaRPr lang="en-US" altLang="en-US" sz="2800" b="1" dirty="0">
              <a:solidFill>
                <a:prstClr val="black"/>
              </a:solidFill>
            </a:endParaRPr>
          </a:p>
        </p:txBody>
      </p:sp>
      <p:sp>
        <p:nvSpPr>
          <p:cNvPr id="229421" name="Text Box 45"/>
          <p:cNvSpPr txBox="1">
            <a:spLocks noChangeArrowheads="1"/>
          </p:cNvSpPr>
          <p:nvPr/>
        </p:nvSpPr>
        <p:spPr bwMode="auto">
          <a:xfrm>
            <a:off x="616848" y="3068638"/>
            <a:ext cx="2182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prstClr val="black"/>
                </a:solidFill>
              </a:rPr>
              <a:t>Hoa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học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trò</a:t>
            </a:r>
            <a:endParaRPr lang="en-US" altLang="en-US" sz="2800" b="1" dirty="0">
              <a:solidFill>
                <a:prstClr val="black"/>
              </a:solidFill>
            </a:endParaRPr>
          </a:p>
        </p:txBody>
      </p:sp>
      <p:sp>
        <p:nvSpPr>
          <p:cNvPr id="229422" name="Text Box 46"/>
          <p:cNvSpPr txBox="1">
            <a:spLocks noChangeArrowheads="1"/>
          </p:cNvSpPr>
          <p:nvPr/>
        </p:nvSpPr>
        <p:spPr bwMode="auto">
          <a:xfrm>
            <a:off x="198783" y="3668059"/>
            <a:ext cx="3511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err="1">
                <a:solidFill>
                  <a:prstClr val="black"/>
                </a:solidFill>
              </a:rPr>
              <a:t>Khúc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hát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ru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những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em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bé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lớn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trên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lưng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mẹ</a:t>
            </a:r>
            <a:r>
              <a:rPr lang="en-US" altLang="en-US" sz="2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3" name="Text Box 47"/>
          <p:cNvSpPr txBox="1">
            <a:spLocks noChangeArrowheads="1"/>
          </p:cNvSpPr>
          <p:nvPr/>
        </p:nvSpPr>
        <p:spPr bwMode="auto">
          <a:xfrm>
            <a:off x="467140" y="4789488"/>
            <a:ext cx="29121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prstClr val="black"/>
                </a:solidFill>
              </a:rPr>
              <a:t>Vẽ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về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cuộc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sống</a:t>
            </a:r>
            <a:r>
              <a:rPr lang="en-US" altLang="en-US" sz="2800" b="1" dirty="0">
                <a:solidFill>
                  <a:prstClr val="black"/>
                </a:solidFill>
              </a:rPr>
              <a:t> an </a:t>
            </a:r>
            <a:r>
              <a:rPr lang="en-US" altLang="en-US" sz="2800" b="1" dirty="0" err="1">
                <a:solidFill>
                  <a:prstClr val="black"/>
                </a:solidFill>
              </a:rPr>
              <a:t>toàn</a:t>
            </a:r>
            <a:endParaRPr lang="en-US" altLang="en-US" sz="2800" b="1" dirty="0">
              <a:solidFill>
                <a:prstClr val="black"/>
              </a:solidFill>
            </a:endParaRPr>
          </a:p>
        </p:txBody>
      </p:sp>
      <p:sp>
        <p:nvSpPr>
          <p:cNvPr id="229424" name="Text Box 48"/>
          <p:cNvSpPr txBox="1">
            <a:spLocks noChangeArrowheads="1"/>
          </p:cNvSpPr>
          <p:nvPr/>
        </p:nvSpPr>
        <p:spPr bwMode="auto">
          <a:xfrm>
            <a:off x="371061" y="5938545"/>
            <a:ext cx="31672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prstClr val="black"/>
                </a:solidFill>
              </a:rPr>
              <a:t>Đoàn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thuyền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đánh</a:t>
            </a:r>
            <a:r>
              <a:rPr lang="en-US" altLang="en-US" sz="2800" b="1" dirty="0">
                <a:solidFill>
                  <a:prstClr val="black"/>
                </a:solidFill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</a:rPr>
              <a:t>cá</a:t>
            </a:r>
            <a:endParaRPr lang="en-US" altLang="en-US" sz="2800" b="1" dirty="0">
              <a:solidFill>
                <a:prstClr val="black"/>
              </a:solidFill>
            </a:endParaRPr>
          </a:p>
        </p:txBody>
      </p:sp>
      <p:sp>
        <p:nvSpPr>
          <p:cNvPr id="229425" name="Text Box 49"/>
          <p:cNvSpPr txBox="1">
            <a:spLocks noChangeArrowheads="1"/>
          </p:cNvSpPr>
          <p:nvPr/>
        </p:nvSpPr>
        <p:spPr bwMode="auto">
          <a:xfrm>
            <a:off x="3962399" y="2057401"/>
            <a:ext cx="81368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prstClr val="black"/>
                </a:solidFill>
              </a:rPr>
              <a:t>Cảnh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chợ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Tết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miền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trung</a:t>
            </a:r>
            <a:r>
              <a:rPr lang="en-US" altLang="en-US" sz="2400" b="1" dirty="0">
                <a:solidFill>
                  <a:prstClr val="black"/>
                </a:solidFill>
              </a:rPr>
              <a:t> du </a:t>
            </a:r>
            <a:r>
              <a:rPr lang="en-US" altLang="en-US" sz="2400" b="1" dirty="0" err="1">
                <a:solidFill>
                  <a:prstClr val="black"/>
                </a:solidFill>
              </a:rPr>
              <a:t>có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nhiều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nét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đẹp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về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thiên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nhiên</a:t>
            </a:r>
            <a:r>
              <a:rPr lang="en-US" altLang="en-US" sz="2400" b="1" dirty="0">
                <a:solidFill>
                  <a:prstClr val="black"/>
                </a:solidFill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</a:rPr>
              <a:t>gợi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tả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cuộc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sống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êm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đềm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người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dân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quê</a:t>
            </a:r>
            <a:r>
              <a:rPr lang="en-US" altLang="en-US" sz="24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6" name="Text Box 50"/>
          <p:cNvSpPr txBox="1">
            <a:spLocks noChangeArrowheads="1"/>
          </p:cNvSpPr>
          <p:nvPr/>
        </p:nvSpPr>
        <p:spPr bwMode="auto">
          <a:xfrm>
            <a:off x="3207026" y="3048000"/>
            <a:ext cx="91572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err="1">
                <a:solidFill>
                  <a:prstClr val="black"/>
                </a:solidFill>
              </a:rPr>
              <a:t>Tả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vẻ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đẹp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độc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đáo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của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hoa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phượng</a:t>
            </a:r>
            <a:r>
              <a:rPr lang="en-US" altLang="en-US" sz="2200" b="1" dirty="0">
                <a:solidFill>
                  <a:prstClr val="black"/>
                </a:solidFill>
              </a:rPr>
              <a:t>,  </a:t>
            </a:r>
            <a:r>
              <a:rPr lang="en-US" altLang="en-US" sz="2200" b="1" dirty="0" err="1">
                <a:solidFill>
                  <a:prstClr val="black"/>
                </a:solidFill>
              </a:rPr>
              <a:t>loài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hoa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gắn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với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tuổi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học</a:t>
            </a:r>
            <a:r>
              <a:rPr lang="en-US" altLang="en-US" sz="2200" b="1" dirty="0">
                <a:solidFill>
                  <a:prstClr val="black"/>
                </a:solidFill>
              </a:rPr>
              <a:t> </a:t>
            </a:r>
            <a:r>
              <a:rPr lang="en-US" altLang="en-US" sz="2200" b="1" dirty="0" err="1">
                <a:solidFill>
                  <a:prstClr val="black"/>
                </a:solidFill>
              </a:rPr>
              <a:t>trò</a:t>
            </a:r>
            <a:r>
              <a:rPr lang="en-US" altLang="en-US" sz="22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7" name="Text Box 51"/>
          <p:cNvSpPr txBox="1">
            <a:spLocks noChangeArrowheads="1"/>
          </p:cNvSpPr>
          <p:nvPr/>
        </p:nvSpPr>
        <p:spPr bwMode="auto">
          <a:xfrm>
            <a:off x="3538330" y="3733801"/>
            <a:ext cx="86536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</a:rPr>
              <a:t>Ca </a:t>
            </a:r>
            <a:r>
              <a:rPr lang="en-US" altLang="en-US" sz="2400" b="1" dirty="0" err="1">
                <a:solidFill>
                  <a:prstClr val="black"/>
                </a:solidFill>
              </a:rPr>
              <a:t>ngợi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tình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yêu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nước</a:t>
            </a:r>
            <a:r>
              <a:rPr lang="en-US" altLang="en-US" sz="2400" b="1" dirty="0">
                <a:solidFill>
                  <a:prstClr val="black"/>
                </a:solidFill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</a:rPr>
              <a:t>yêu</a:t>
            </a:r>
            <a:r>
              <a:rPr lang="en-US" altLang="en-US" sz="2400" b="1" dirty="0">
                <a:solidFill>
                  <a:prstClr val="black"/>
                </a:solidFill>
              </a:rPr>
              <a:t> con </a:t>
            </a:r>
            <a:r>
              <a:rPr lang="en-US" altLang="en-US" sz="2400" b="1" dirty="0" err="1">
                <a:solidFill>
                  <a:prstClr val="black"/>
                </a:solidFill>
              </a:rPr>
              <a:t>sâu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sắc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người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phụ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nữ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Tà</a:t>
            </a:r>
            <a:r>
              <a:rPr lang="en-US" altLang="en-US" sz="2400" b="1" dirty="0">
                <a:solidFill>
                  <a:prstClr val="black"/>
                </a:solidFill>
              </a:rPr>
              <a:t> –</a:t>
            </a:r>
            <a:r>
              <a:rPr lang="en-US" altLang="en-US" sz="2400" b="1" dirty="0" err="1">
                <a:solidFill>
                  <a:prstClr val="black"/>
                </a:solidFill>
              </a:rPr>
              <a:t>ôi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trong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cuộc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kháng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chiến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chống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Mĩ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cứu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nước</a:t>
            </a:r>
            <a:r>
              <a:rPr lang="en-US" altLang="en-US" sz="24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8" name="Text Box 52"/>
          <p:cNvSpPr txBox="1">
            <a:spLocks noChangeArrowheads="1"/>
          </p:cNvSpPr>
          <p:nvPr/>
        </p:nvSpPr>
        <p:spPr bwMode="auto">
          <a:xfrm>
            <a:off x="3886200" y="4648201"/>
            <a:ext cx="82130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prstClr val="black"/>
                </a:solidFill>
              </a:rPr>
              <a:t>Cuộc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thi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vẽ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Em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muốn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sống</a:t>
            </a:r>
            <a:r>
              <a:rPr lang="en-US" altLang="en-US" sz="2400" b="1" dirty="0">
                <a:solidFill>
                  <a:prstClr val="black"/>
                </a:solidFill>
              </a:rPr>
              <a:t> an </a:t>
            </a:r>
            <a:r>
              <a:rPr lang="en-US" altLang="en-US" sz="2400" b="1" dirty="0" err="1">
                <a:solidFill>
                  <a:prstClr val="black"/>
                </a:solidFill>
              </a:rPr>
              <a:t>toàn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được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thiếu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cả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nước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hưởng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ứng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bằng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những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bức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tranh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thể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hiện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nhận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thức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đúng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đắn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về</a:t>
            </a:r>
            <a:r>
              <a:rPr lang="en-US" altLang="en-US" sz="2400" b="1" dirty="0">
                <a:solidFill>
                  <a:prstClr val="black"/>
                </a:solidFill>
              </a:rPr>
              <a:t> an </a:t>
            </a:r>
            <a:r>
              <a:rPr lang="en-US" altLang="en-US" sz="2400" b="1" dirty="0" err="1">
                <a:solidFill>
                  <a:prstClr val="black"/>
                </a:solidFill>
              </a:rPr>
              <a:t>toàn</a:t>
            </a:r>
            <a:r>
              <a:rPr lang="en-US" altLang="en-US" sz="24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29429" name="Text Box 53"/>
          <p:cNvSpPr txBox="1">
            <a:spLocks noChangeArrowheads="1"/>
          </p:cNvSpPr>
          <p:nvPr/>
        </p:nvSpPr>
        <p:spPr bwMode="auto">
          <a:xfrm>
            <a:off x="3962400" y="5943600"/>
            <a:ext cx="670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</a:rPr>
              <a:t>Ca </a:t>
            </a:r>
            <a:r>
              <a:rPr lang="en-US" altLang="en-US" sz="2400" b="1" dirty="0" err="1">
                <a:solidFill>
                  <a:prstClr val="black"/>
                </a:solidFill>
              </a:rPr>
              <a:t>ngợi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vẻ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đẹp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huy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hoàng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biển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cả</a:t>
            </a:r>
            <a:r>
              <a:rPr lang="en-US" altLang="en-US" sz="2400" b="1" dirty="0">
                <a:solidFill>
                  <a:prstClr val="black"/>
                </a:solidFill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</a:rPr>
              <a:t>vẻ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đẹp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lao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động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của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người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dân</a:t>
            </a:r>
            <a:r>
              <a:rPr lang="en-US" altLang="en-US" sz="2400" b="1" dirty="0">
                <a:solidFill>
                  <a:prstClr val="black"/>
                </a:solidFill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</a:rPr>
              <a:t>biển</a:t>
            </a:r>
            <a:r>
              <a:rPr lang="en-US" altLang="en-US" sz="24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9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94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94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9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9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9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9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9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9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9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9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94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9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09" grpId="0"/>
      <p:bldP spid="229413" grpId="0"/>
      <p:bldP spid="229419" grpId="0"/>
      <p:bldP spid="229420" grpId="0"/>
      <p:bldP spid="229421" grpId="0"/>
      <p:bldP spid="229422" grpId="0"/>
      <p:bldP spid="229423" grpId="0"/>
      <p:bldP spid="229424" grpId="0"/>
      <p:bldP spid="229425" grpId="0"/>
      <p:bldP spid="229426" grpId="0"/>
      <p:bldP spid="229427" grpId="0"/>
      <p:bldP spid="229428" grpId="0"/>
      <p:bldP spid="2294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9144000" cy="7699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prstClr val="black"/>
                </a:solidFill>
              </a:rPr>
              <a:t>  3. Nghe - viết:</a:t>
            </a:r>
            <a:r>
              <a:rPr lang="en-US" altLang="en-US" sz="4400">
                <a:solidFill>
                  <a:prstClr val="black"/>
                </a:solidFill>
              </a:rPr>
              <a:t> “</a:t>
            </a:r>
            <a:r>
              <a:rPr lang="en-US" altLang="en-US" sz="4400" b="1" i="1">
                <a:solidFill>
                  <a:srgbClr val="FF0000"/>
                </a:solidFill>
              </a:rPr>
              <a:t>Cô Tấm của mẹ</a:t>
            </a:r>
            <a:r>
              <a:rPr lang="en-US" altLang="en-US" sz="4400">
                <a:solidFill>
                  <a:prstClr val="black"/>
                </a:solidFill>
              </a:rPr>
              <a:t>”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514600" y="15240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514600" y="1828801"/>
            <a:ext cx="7620000" cy="2447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FF99"/>
              </a:gs>
            </a:gsLst>
            <a:lin ang="5400000" scaled="1"/>
          </a:gradFill>
          <a:ln w="381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i="1" u="sng">
                <a:solidFill>
                  <a:prstClr val="black"/>
                </a:solidFill>
              </a:rPr>
              <a:t>Luyện viết từ khó: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4000" b="1" i="1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1" i="1" u="sng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2971800" y="2590800"/>
            <a:ext cx="1119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Ngỡ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6934200" y="3352800"/>
            <a:ext cx="153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nết na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3886200" y="3352800"/>
            <a:ext cx="172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đỡ đần</a:t>
            </a: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7620000" y="2590800"/>
            <a:ext cx="234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lặng thầm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4724400" y="2590800"/>
            <a:ext cx="254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xuống trần</a:t>
            </a:r>
          </a:p>
        </p:txBody>
      </p:sp>
    </p:spTree>
    <p:extLst>
      <p:ext uri="{BB962C8B-B14F-4D97-AF65-F5344CB8AC3E}">
        <p14:creationId xmlns:p14="http://schemas.microsoft.com/office/powerpoint/2010/main" val="426934023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235530" grpId="0" animBg="1"/>
      <p:bldP spid="235531" grpId="0"/>
      <p:bldP spid="235532" grpId="0"/>
      <p:bldP spid="235533" grpId="0"/>
      <p:bldP spid="235534" grpId="0"/>
      <p:bldP spid="23553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235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2023-03-23T06:45:13Z</dcterms:created>
  <dcterms:modified xsi:type="dcterms:W3CDTF">2023-03-23T06:48:46Z</dcterms:modified>
</cp:coreProperties>
</file>